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0" r:id="rId22"/>
    <p:sldId id="271" r:id="rId23"/>
    <p:sldId id="279" r:id="rId24"/>
    <p:sldId id="278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1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7D27C-4F1B-4F52-BED3-1A1EF5464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782B40-9338-41F2-BCFD-6EF52F28A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BBA50-CBC2-4222-845F-B18D06E2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20B64-6385-4205-8287-47ACBD4A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1EED8-4D7C-4602-BD9D-B2F8F227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FE2D1-CC15-4E7D-8D12-5656F4D5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270E4C-9420-4A87-A3A3-ED62B952F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D832A-02A4-46D9-AC27-E174129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F63C9-CE98-46EB-86BA-BCD9A366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21D361-FFA1-48F6-B97A-FEC5A388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F8D017-651C-47F6-8572-B8F7DEE5A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C1BFED-1D3B-4435-BEDA-E7997D974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6178-0E42-4B3A-8F4F-A65CB130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89D0D7-9074-4F92-B57C-2F3E0DB4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51F29-011D-41AB-8D56-226470A4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B99FE-5B84-4A89-90C4-256EE04E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11D36-FB54-425F-949C-AE27B636E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121BF-DCBA-4B63-8D28-0769501C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F5FFE-F8CA-463B-890D-AC0CEBE20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A2525-38E5-4AF8-9B81-7546139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0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286EC-B9F2-410C-921F-1209BB98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8C2AA8-0CBE-41F5-BABD-73948D813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89271-6FA6-47BA-B38B-A0E8A4F8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7C9BC-AFDE-4375-A318-8E4331F6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A239F-6151-45D0-94B2-127E55A7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6A991-E1E5-48BC-801C-04E55E21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C25C0-34FE-4E67-82F6-B7F486EBD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60050A-F5E1-4035-BC94-A4B1A29A9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CBDC97-443E-4B21-92E7-B835396A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2368E9-75FB-4960-AF46-877FA365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69FD84-E81D-4C68-9868-DAE77447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9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FCD9B-174F-402F-A776-8B3BF396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648E2-E462-41A3-B07E-D4C800021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D6A9D8-EC45-423E-B298-3F2E5784D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AD77B9-5D63-459B-8D07-2CD311E37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DBB0C3-5691-4860-99EA-A5AC7CFE7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040BF9-9B97-4529-8175-09B7AA0C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71CDEF-120F-497E-BBBA-C530FCF1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44C818-B736-4FDC-8E99-63C2F691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2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D3E5B-B272-4602-8B54-204BDA88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859C9E-C2C1-4361-ABAF-20586A05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2BFB4F-FCDA-4C88-BD10-EAC64BCC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7E866-832C-4606-A29B-F3152C45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2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B6D435-8936-4C95-B00D-CCC5275B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05469B-DBAA-44E2-A4B4-148D88DA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B02FB6-AF20-4B3B-897C-D842E8F5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6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E070E-CB1C-4BD3-B83F-57991E40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35582-C1FF-4377-A1F0-2AEB5530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69503-A0A8-4348-9FAA-0368A153D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9EA221-D11C-41B1-A9EF-F8B8D3B0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05E261-6568-40B5-87F6-D908786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40123-2933-4B33-BFAC-F3A055AE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8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18990-8B6A-4165-A5D0-B986EFB82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BBA06D-2A7E-42A1-8E2C-4C4D222B9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B65249-B470-4CF0-9E79-2CA4E7B35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0858AF-02A6-4700-B774-46ECF879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6A5C8-4AC4-4836-AB56-6E42E502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E0E5D-14D7-4107-9D2F-563DDE9A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4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A2A30D-09E1-4D9A-8990-FC3D37C5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5D781-BA5A-4714-B3B7-90976FFD5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C2D922-84EA-4273-A9C0-DBDCBBBDB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EFB4-8E3A-4DC4-997E-9911D0359601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7E4DE-10D3-4DC9-846F-8D6882957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2D0B4-0B23-4453-96D2-723EE82B7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2A962-B163-4C84-BC52-CAD735A9D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71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pbit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6D8A3-854B-4FC8-B4D5-099E181CF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생계형 데이터분석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코인시세예측하기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CA3AAF-ED05-43D2-BDFB-39F28E831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7293" y="5202238"/>
            <a:ext cx="5134707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발표자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>
                <a:solidFill>
                  <a:schemeClr val="bg1"/>
                </a:solidFill>
              </a:rPr>
              <a:t>윤성국 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 연구팀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노답마인드</a:t>
            </a:r>
            <a:r>
              <a:rPr lang="ko-KR" altLang="en-US" dirty="0">
                <a:solidFill>
                  <a:schemeClr val="bg1"/>
                </a:solidFill>
              </a:rPr>
              <a:t> 연구원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</a:rPr>
              <a:t>코딩이랑 무관합니다만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운영진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8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newsfinder.co.kr/news/photo/201412/51832_61098_2848.jpg">
            <a:extLst>
              <a:ext uri="{FF2B5EF4-FFF2-40B4-BE49-F238E27FC236}">
                <a16:creationId xmlns:a16="http://schemas.microsoft.com/office/drawing/2014/main" id="{96A42BF5-0E4F-429D-9FAA-9FC2448A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38124"/>
            <a:ext cx="7639050" cy="44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ECD29-5ABA-4EEC-AD92-BA9A50B728AF}"/>
              </a:ext>
            </a:extLst>
          </p:cNvPr>
          <p:cNvSpPr txBox="1"/>
          <p:nvPr/>
        </p:nvSpPr>
        <p:spPr>
          <a:xfrm>
            <a:off x="2571750" y="4803994"/>
            <a:ext cx="8877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봉</a:t>
            </a:r>
            <a:r>
              <a:rPr lang="en-US" altLang="ko-KR" sz="2800" dirty="0">
                <a:solidFill>
                  <a:schemeClr val="bg1"/>
                </a:solidFill>
              </a:rPr>
              <a:t>……</a:t>
            </a:r>
            <a:r>
              <a:rPr lang="ko-KR" altLang="en-US" sz="2800" dirty="0">
                <a:solidFill>
                  <a:schemeClr val="bg1"/>
                </a:solidFill>
              </a:rPr>
              <a:t>차</a:t>
            </a:r>
            <a:r>
              <a:rPr lang="en-US" altLang="ko-KR" sz="2800" dirty="0">
                <a:solidFill>
                  <a:schemeClr val="bg1"/>
                </a:solidFill>
              </a:rPr>
              <a:t>…..</a:t>
            </a:r>
            <a:r>
              <a:rPr lang="ko-KR" altLang="en-US" sz="2800" dirty="0">
                <a:solidFill>
                  <a:schemeClr val="bg1"/>
                </a:solidFill>
              </a:rPr>
              <a:t>트</a:t>
            </a:r>
            <a:r>
              <a:rPr lang="en-US" altLang="ko-KR" sz="2800" dirty="0">
                <a:solidFill>
                  <a:schemeClr val="bg1"/>
                </a:solidFill>
              </a:rPr>
              <a:t>………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매</a:t>
            </a:r>
            <a:r>
              <a:rPr lang="en-US" altLang="ko-KR" sz="2800" dirty="0">
                <a:solidFill>
                  <a:schemeClr val="bg1"/>
                </a:solidFill>
              </a:rPr>
              <a:t>….</a:t>
            </a:r>
            <a:r>
              <a:rPr lang="ko-KR" altLang="en-US" sz="2800" dirty="0">
                <a:solidFill>
                  <a:schemeClr val="bg1"/>
                </a:solidFill>
              </a:rPr>
              <a:t>수</a:t>
            </a:r>
            <a:r>
              <a:rPr lang="en-US" altLang="ko-KR" sz="2800" dirty="0">
                <a:solidFill>
                  <a:schemeClr val="bg1"/>
                </a:solidFill>
              </a:rPr>
              <a:t>..</a:t>
            </a:r>
            <a:r>
              <a:rPr lang="ko-KR" altLang="en-US" sz="2800" dirty="0">
                <a:solidFill>
                  <a:schemeClr val="bg1"/>
                </a:solidFill>
              </a:rPr>
              <a:t>세</a:t>
            </a:r>
            <a:r>
              <a:rPr lang="en-US" altLang="ko-KR" sz="2800" dirty="0">
                <a:solidFill>
                  <a:schemeClr val="bg1"/>
                </a:solidFill>
              </a:rPr>
              <a:t>..</a:t>
            </a:r>
            <a:r>
              <a:rPr lang="ko-KR" altLang="en-US" sz="2800" dirty="0">
                <a:solidFill>
                  <a:schemeClr val="bg1"/>
                </a:solidFill>
              </a:rPr>
              <a:t>가</a:t>
            </a:r>
            <a:r>
              <a:rPr lang="en-US" altLang="ko-KR" sz="2800" dirty="0">
                <a:solidFill>
                  <a:schemeClr val="bg1"/>
                </a:solidFill>
              </a:rPr>
              <a:t>….</a:t>
            </a:r>
            <a:r>
              <a:rPr lang="ko-KR" altLang="en-US" sz="2800" dirty="0">
                <a:solidFill>
                  <a:schemeClr val="bg1"/>
                </a:solidFill>
              </a:rPr>
              <a:t>지속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>
                <a:solidFill>
                  <a:schemeClr val="bg1"/>
                </a:solidFill>
              </a:rPr>
              <a:t>되고</a:t>
            </a:r>
            <a:r>
              <a:rPr lang="en-US" altLang="ko-KR" sz="2800" dirty="0">
                <a:solidFill>
                  <a:schemeClr val="bg1"/>
                </a:solidFill>
              </a:rPr>
              <a:t>…..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거</a:t>
            </a:r>
            <a:r>
              <a:rPr lang="en-US" altLang="ko-KR" sz="2800" dirty="0">
                <a:solidFill>
                  <a:schemeClr val="bg1"/>
                </a:solidFill>
              </a:rPr>
              <a:t>…..</a:t>
            </a:r>
            <a:r>
              <a:rPr lang="ko-KR" altLang="en-US" sz="2800" dirty="0">
                <a:solidFill>
                  <a:schemeClr val="bg1"/>
                </a:solidFill>
              </a:rPr>
              <a:t>래</a:t>
            </a:r>
            <a:r>
              <a:rPr lang="en-US" altLang="ko-KR" sz="2800" dirty="0">
                <a:solidFill>
                  <a:schemeClr val="bg1"/>
                </a:solidFill>
              </a:rPr>
              <a:t>……</a:t>
            </a:r>
            <a:r>
              <a:rPr lang="ko-KR" altLang="en-US" sz="2800" dirty="0">
                <a:solidFill>
                  <a:schemeClr val="bg1"/>
                </a:solidFill>
              </a:rPr>
              <a:t>량</a:t>
            </a:r>
            <a:r>
              <a:rPr lang="en-US" altLang="ko-KR" sz="2800" dirty="0">
                <a:solidFill>
                  <a:schemeClr val="bg1"/>
                </a:solidFill>
              </a:rPr>
              <a:t>……..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채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>
                <a:solidFill>
                  <a:schemeClr val="bg1"/>
                </a:solidFill>
              </a:rPr>
              <a:t>결 아까 </a:t>
            </a:r>
            <a:r>
              <a:rPr lang="ko-KR" altLang="en-US" sz="2800" dirty="0" err="1">
                <a:solidFill>
                  <a:schemeClr val="bg1"/>
                </a:solidFill>
              </a:rPr>
              <a:t>뭐라구</a:t>
            </a:r>
            <a:r>
              <a:rPr lang="ko-KR" altLang="en-US" sz="2800" dirty="0">
                <a:solidFill>
                  <a:schemeClr val="bg1"/>
                </a:solidFill>
              </a:rPr>
              <a:t> 하셨죠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01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07767-ADEC-4B7E-BA8E-133293A6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결국엔 </a:t>
            </a:r>
            <a:r>
              <a:rPr lang="ko-KR" altLang="en-US" dirty="0" err="1">
                <a:solidFill>
                  <a:schemeClr val="bg1"/>
                </a:solidFill>
              </a:rPr>
              <a:t>중요한건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s://cdn.clien.net/web/api/file/F01/3943599/e3a6b473b03447dc877.JPG">
            <a:extLst>
              <a:ext uri="{FF2B5EF4-FFF2-40B4-BE49-F238E27FC236}">
                <a16:creationId xmlns:a16="http://schemas.microsoft.com/office/drawing/2014/main" id="{92848B7B-F9FE-4951-8D2E-24DB66A6E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588783"/>
            <a:ext cx="6038850" cy="36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33039-B89B-479E-9354-9E5FCC3A833A}"/>
              </a:ext>
            </a:extLst>
          </p:cNvPr>
          <p:cNvSpPr txBox="1"/>
          <p:nvPr/>
        </p:nvSpPr>
        <p:spPr>
          <a:xfrm>
            <a:off x="838200" y="563880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00"/>
                </a:solidFill>
              </a:rPr>
              <a:t>무릎</a:t>
            </a:r>
            <a:r>
              <a:rPr lang="ko-KR" altLang="en-US" sz="3600" dirty="0">
                <a:solidFill>
                  <a:schemeClr val="bg1"/>
                </a:solidFill>
              </a:rPr>
              <a:t>에서 사서 </a:t>
            </a:r>
            <a:r>
              <a:rPr lang="ko-KR" altLang="en-US" sz="3600" dirty="0">
                <a:solidFill>
                  <a:srgbClr val="FFFF00"/>
                </a:solidFill>
              </a:rPr>
              <a:t>어깨</a:t>
            </a:r>
            <a:r>
              <a:rPr lang="ko-KR" altLang="en-US" sz="3600" dirty="0">
                <a:solidFill>
                  <a:schemeClr val="bg1"/>
                </a:solidFill>
              </a:rPr>
              <a:t>에서 팔아라</a:t>
            </a:r>
          </a:p>
        </p:txBody>
      </p:sp>
    </p:spTree>
    <p:extLst>
      <p:ext uri="{BB962C8B-B14F-4D97-AF65-F5344CB8AC3E}">
        <p14:creationId xmlns:p14="http://schemas.microsoft.com/office/powerpoint/2010/main" val="119955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F700-888C-4EB1-9679-E8499ACE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분석방법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44615-E9CC-4C96-8E39-621CC923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차트에서 주는 지표로 분석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통계학적 방법으로 분석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trike="sngStrike" dirty="0" err="1">
                <a:solidFill>
                  <a:schemeClr val="bg1"/>
                </a:solidFill>
              </a:rPr>
              <a:t>만능</a:t>
            </a:r>
            <a:r>
              <a:rPr lang="ko-KR" altLang="en-US" dirty="0" err="1">
                <a:solidFill>
                  <a:schemeClr val="bg1"/>
                </a:solidFill>
              </a:rPr>
              <a:t>딥러닝에</a:t>
            </a:r>
            <a:r>
              <a:rPr lang="ko-KR" altLang="en-US" dirty="0">
                <a:solidFill>
                  <a:schemeClr val="bg1"/>
                </a:solidFill>
              </a:rPr>
              <a:t> 잡아넣는다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5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80230-B8E0-4C29-B3A8-495409DF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지표로 분석하기</a:t>
            </a: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1372A6B5-7FE7-436F-99A0-C4778D7F6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2" b="5303"/>
          <a:stretch/>
        </p:blipFill>
        <p:spPr>
          <a:xfrm>
            <a:off x="2133600" y="1957388"/>
            <a:ext cx="7924800" cy="38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2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CE418-793D-4335-B189-8AB46A5D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Time series 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A9DA22-A247-4598-8C8C-88209E178D10}"/>
                  </a:ext>
                </a:extLst>
              </p:cNvPr>
              <p:cNvSpPr txBox="1"/>
              <p:nvPr/>
            </p:nvSpPr>
            <p:spPr>
              <a:xfrm>
                <a:off x="2514600" y="3087528"/>
                <a:ext cx="6673365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6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6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6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6600" dirty="0">
                    <a:solidFill>
                      <a:schemeClr val="bg1"/>
                    </a:solidFill>
                  </a:rPr>
                  <a:t> </a:t>
                </a:r>
                <a:endParaRPr lang="ko-KR" alt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A9DA22-A247-4598-8C8C-88209E178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3087528"/>
                <a:ext cx="6673365" cy="1015663"/>
              </a:xfrm>
              <a:prstGeom prst="rect">
                <a:avLst/>
              </a:prstGeom>
              <a:blipFill>
                <a:blip r:embed="rId2"/>
                <a:stretch>
                  <a:fillRect l="-1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F430679C-0B15-453C-B805-9AB23900918D}"/>
              </a:ext>
            </a:extLst>
          </p:cNvPr>
          <p:cNvSpPr/>
          <p:nvPr/>
        </p:nvSpPr>
        <p:spPr>
          <a:xfrm>
            <a:off x="4267200" y="3036887"/>
            <a:ext cx="1333500" cy="14859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7398504-2C1B-491D-875E-4F3D60812C45}"/>
              </a:ext>
            </a:extLst>
          </p:cNvPr>
          <p:cNvSpPr/>
          <p:nvPr/>
        </p:nvSpPr>
        <p:spPr>
          <a:xfrm>
            <a:off x="6019800" y="3036887"/>
            <a:ext cx="1333500" cy="14859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5C113E-FFFB-41BE-8933-1A94D4F4EEF7}"/>
              </a:ext>
            </a:extLst>
          </p:cNvPr>
          <p:cNvSpPr/>
          <p:nvPr/>
        </p:nvSpPr>
        <p:spPr>
          <a:xfrm>
            <a:off x="7772400" y="3036887"/>
            <a:ext cx="1333500" cy="14859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4D609-755F-4302-8671-3C21581785B9}"/>
              </a:ext>
            </a:extLst>
          </p:cNvPr>
          <p:cNvSpPr txBox="1"/>
          <p:nvPr/>
        </p:nvSpPr>
        <p:spPr>
          <a:xfrm>
            <a:off x="2362200" y="5500031"/>
            <a:ext cx="131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FF00"/>
                </a:solidFill>
              </a:rPr>
              <a:t>trend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28AAD-1876-4505-B863-7E4EB7EB8891}"/>
              </a:ext>
            </a:extLst>
          </p:cNvPr>
          <p:cNvSpPr txBox="1"/>
          <p:nvPr/>
        </p:nvSpPr>
        <p:spPr>
          <a:xfrm>
            <a:off x="7029450" y="1316881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FF00"/>
                </a:solidFill>
              </a:rPr>
              <a:t>Seasonal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5B973-F00B-4153-9A93-AA42E769885C}"/>
              </a:ext>
            </a:extLst>
          </p:cNvPr>
          <p:cNvSpPr txBox="1"/>
          <p:nvPr/>
        </p:nvSpPr>
        <p:spPr>
          <a:xfrm>
            <a:off x="9130815" y="5327471"/>
            <a:ext cx="352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FF00"/>
                </a:solidFill>
              </a:rPr>
              <a:t>Irregular component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F29E14C-310C-47CF-B22E-61BAF231604D}"/>
              </a:ext>
            </a:extLst>
          </p:cNvPr>
          <p:cNvCxnSpPr>
            <a:stCxn id="6" idx="3"/>
          </p:cNvCxnSpPr>
          <p:nvPr/>
        </p:nvCxnSpPr>
        <p:spPr>
          <a:xfrm flipH="1">
            <a:off x="3676650" y="4305182"/>
            <a:ext cx="785837" cy="102228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D957CA8-3792-44F2-9815-88A75F9C830C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7158013" y="2013853"/>
            <a:ext cx="823937" cy="124063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52D9E7-D239-4602-BBA6-B56BE6F0D9CB}"/>
              </a:ext>
            </a:extLst>
          </p:cNvPr>
          <p:cNvCxnSpPr>
            <a:stCxn id="9" idx="5"/>
          </p:cNvCxnSpPr>
          <p:nvPr/>
        </p:nvCxnSpPr>
        <p:spPr>
          <a:xfrm>
            <a:off x="8910613" y="4305182"/>
            <a:ext cx="538187" cy="102228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05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A969B-DE6D-4645-98F4-9AFB5C08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아</a:t>
            </a:r>
            <a:r>
              <a:rPr lang="en-US" altLang="ko-KR" dirty="0">
                <a:solidFill>
                  <a:schemeClr val="bg1"/>
                </a:solidFill>
              </a:rPr>
              <a:t>..</a:t>
            </a:r>
            <a:r>
              <a:rPr lang="ko-KR" altLang="en-US" dirty="0">
                <a:solidFill>
                  <a:schemeClr val="bg1"/>
                </a:solidFill>
              </a:rPr>
              <a:t>맞다 일단 데이터부터 </a:t>
            </a:r>
            <a:r>
              <a:rPr lang="ko-KR" altLang="en-US" dirty="0" err="1">
                <a:solidFill>
                  <a:schemeClr val="bg1"/>
                </a:solidFill>
              </a:rPr>
              <a:t>있어야되지</a:t>
            </a:r>
            <a:r>
              <a:rPr lang="en-US" altLang="ko-KR" dirty="0">
                <a:solidFill>
                  <a:schemeClr val="bg1"/>
                </a:solidFill>
              </a:rPr>
              <a:t>?!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://barnraisersllc.com/wp-content/uploads/2016/11/data-mining.png">
            <a:extLst>
              <a:ext uri="{FF2B5EF4-FFF2-40B4-BE49-F238E27FC236}">
                <a16:creationId xmlns:a16="http://schemas.microsoft.com/office/drawing/2014/main" id="{F7E97DC7-8F75-4F85-A689-95E3E1B93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2767013"/>
            <a:ext cx="63817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13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39748B-6462-42DC-BB11-8128782E4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8" b="5811"/>
          <a:stretch/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4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8FBC4F-B3D4-410F-B470-73E95485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" b="5811"/>
          <a:stretch/>
        </p:blipFill>
        <p:spPr>
          <a:xfrm>
            <a:off x="0" y="266700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2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01BBD5-39C4-4082-94AA-EF56F4E5E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5" b="5280"/>
          <a:stretch/>
        </p:blipFill>
        <p:spPr>
          <a:xfrm>
            <a:off x="0" y="247650"/>
            <a:ext cx="1219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7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DCDAD-C3DF-4923-9A5B-6E63E570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이거 가지고 부족해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7CDE81-1F28-43FF-908B-DDE2132F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69" b="21389"/>
          <a:stretch/>
        </p:blipFill>
        <p:spPr>
          <a:xfrm rot="16200000">
            <a:off x="645060" y="2640561"/>
            <a:ext cx="3091380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8D0D4B-E4A3-4174-891A-395A61799FA5}"/>
              </a:ext>
            </a:extLst>
          </p:cNvPr>
          <p:cNvSpPr txBox="1"/>
          <p:nvPr/>
        </p:nvSpPr>
        <p:spPr>
          <a:xfrm>
            <a:off x="1352550" y="5969655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핵쟁이</a:t>
            </a:r>
            <a:r>
              <a:rPr lang="en-US" altLang="ko-KR" sz="2800" dirty="0">
                <a:solidFill>
                  <a:schemeClr val="bg1"/>
                </a:solidFill>
              </a:rPr>
              <a:t>(26)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11A43-B345-4E17-86DD-D6BC40F41E58}"/>
              </a:ext>
            </a:extLst>
          </p:cNvPr>
          <p:cNvSpPr txBox="1"/>
          <p:nvPr/>
        </p:nvSpPr>
        <p:spPr>
          <a:xfrm>
            <a:off x="4171950" y="3184080"/>
            <a:ext cx="7734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야 거래소 패킷 까자</a:t>
            </a:r>
            <a:endParaRPr lang="en-US" altLang="ko-KR" sz="2400" dirty="0">
              <a:solidFill>
                <a:srgbClr val="FFFF00"/>
              </a:solidFill>
            </a:endParaRPr>
          </a:p>
          <a:p>
            <a:endParaRPr lang="en-US" altLang="ko-KR" sz="2400" dirty="0">
              <a:solidFill>
                <a:srgbClr val="FFFF00"/>
              </a:solidFill>
            </a:endParaRPr>
          </a:p>
          <a:p>
            <a:r>
              <a:rPr lang="ko-KR" altLang="en-US" sz="2400" dirty="0">
                <a:solidFill>
                  <a:srgbClr val="FFFF00"/>
                </a:solidFill>
              </a:rPr>
              <a:t>안 나오면 거래소 리소스 해킹이라도 </a:t>
            </a:r>
            <a:r>
              <a:rPr lang="ko-KR" altLang="en-US" sz="2400" dirty="0" err="1">
                <a:solidFill>
                  <a:srgbClr val="FFFF00"/>
                </a:solidFill>
              </a:rPr>
              <a:t>할란다</a:t>
            </a:r>
            <a:endParaRPr lang="en-US" altLang="ko-KR" sz="2400" strike="sngStrike" dirty="0">
              <a:solidFill>
                <a:srgbClr val="FFFF00"/>
              </a:solidFill>
            </a:endParaRPr>
          </a:p>
          <a:p>
            <a:r>
              <a:rPr lang="en-US" altLang="ko-KR" sz="2400" strike="sngStrike" dirty="0">
                <a:solidFill>
                  <a:srgbClr val="FFFF00"/>
                </a:solidFill>
              </a:rPr>
              <a:t>(</a:t>
            </a:r>
            <a:r>
              <a:rPr lang="ko-KR" altLang="en-US" sz="2400" strike="sngStrike" dirty="0" err="1">
                <a:solidFill>
                  <a:srgbClr val="FFFF00"/>
                </a:solidFill>
              </a:rPr>
              <a:t>아참</a:t>
            </a:r>
            <a:r>
              <a:rPr lang="ko-KR" altLang="en-US" sz="2400" strike="sngStrike" dirty="0">
                <a:solidFill>
                  <a:srgbClr val="FFFF00"/>
                </a:solidFill>
              </a:rPr>
              <a:t> 넌 그게 일상생활이지</a:t>
            </a:r>
            <a:r>
              <a:rPr lang="en-US" altLang="ko-KR" sz="2400" strike="sngStrike" dirty="0">
                <a:solidFill>
                  <a:srgbClr val="FFFF00"/>
                </a:solidFill>
              </a:rPr>
              <a:t>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8ED87-1147-4D99-A3D6-832AB14474F1}"/>
              </a:ext>
            </a:extLst>
          </p:cNvPr>
          <p:cNvSpPr txBox="1"/>
          <p:nvPr/>
        </p:nvSpPr>
        <p:spPr>
          <a:xfrm>
            <a:off x="6610350" y="6047077"/>
            <a:ext cx="558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다행히 우리는 범죄를 저지르지 않았습니다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2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92319-6E05-4880-B7EE-81F11E20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팀소개</a:t>
            </a:r>
            <a:r>
              <a:rPr lang="ko-KR" altLang="en-US" dirty="0">
                <a:solidFill>
                  <a:schemeClr val="bg1"/>
                </a:solidFill>
              </a:rPr>
              <a:t> 먼저 </a:t>
            </a:r>
            <a:r>
              <a:rPr lang="ko-KR" altLang="en-US" dirty="0" err="1">
                <a:solidFill>
                  <a:schemeClr val="bg1"/>
                </a:solidFill>
              </a:rPr>
              <a:t>할게요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tatic4.businessinsider.com/image/56deb111dd0895d3708b456a-1190-625/what-it-takes-to-work-at-google-deepmind--a-london-startup-no-one-has-ever-left.jpg">
            <a:extLst>
              <a:ext uri="{FF2B5EF4-FFF2-40B4-BE49-F238E27FC236}">
                <a16:creationId xmlns:a16="http://schemas.microsoft.com/office/drawing/2014/main" id="{097AA673-A1C3-4C1F-BDF0-3A4B750F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2" y="1528764"/>
            <a:ext cx="6924675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hanalive.tv/wp-content/uploads/2017/03/Good-Deepmind.jpg">
            <a:extLst>
              <a:ext uri="{FF2B5EF4-FFF2-40B4-BE49-F238E27FC236}">
                <a16:creationId xmlns:a16="http://schemas.microsoft.com/office/drawing/2014/main" id="{0B3EBE81-7313-4164-82C2-DB2A6C542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1A1819"/>
              </a:clrFrom>
              <a:clrTo>
                <a:srgbClr val="1A18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9" r="56202" b="9125"/>
          <a:stretch/>
        </p:blipFill>
        <p:spPr bwMode="auto">
          <a:xfrm>
            <a:off x="1898972" y="5098832"/>
            <a:ext cx="2482304" cy="7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hanalive.tv/wp-content/uploads/2017/03/Good-Deepmind.jpg">
            <a:extLst>
              <a:ext uri="{FF2B5EF4-FFF2-40B4-BE49-F238E27FC236}">
                <a16:creationId xmlns:a16="http://schemas.microsoft.com/office/drawing/2014/main" id="{71D02663-0FDC-4516-AED3-63843288D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1A1819"/>
              </a:clrFrom>
              <a:clrTo>
                <a:srgbClr val="1A18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9"/>
          <a:stretch/>
        </p:blipFill>
        <p:spPr bwMode="auto">
          <a:xfrm>
            <a:off x="3497708" y="6068130"/>
            <a:ext cx="4046402" cy="71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7082B-75BE-449D-B70E-DAB7CAA507E5}"/>
              </a:ext>
            </a:extLst>
          </p:cNvPr>
          <p:cNvSpPr txBox="1"/>
          <p:nvPr/>
        </p:nvSpPr>
        <p:spPr>
          <a:xfrm>
            <a:off x="4656865" y="5329236"/>
            <a:ext cx="3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에는 인공지능 연구소인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776BB-FEE9-44B5-A8C6-FCCAAEEAC6F6}"/>
              </a:ext>
            </a:extLst>
          </p:cNvPr>
          <p:cNvSpPr txBox="1"/>
          <p:nvPr/>
        </p:nvSpPr>
        <p:spPr>
          <a:xfrm>
            <a:off x="7301591" y="6047545"/>
            <a:ext cx="3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가 있습니다</a:t>
            </a:r>
            <a:r>
              <a:rPr lang="en-US" altLang="ko-KR" sz="2400" dirty="0">
                <a:solidFill>
                  <a:srgbClr val="FFFF00"/>
                </a:solidFill>
              </a:rPr>
              <a:t>.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68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B0F7-A0B0-4E97-A59C-C2018B36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이떄쯤부터</a:t>
            </a:r>
            <a:r>
              <a:rPr lang="ko-KR" altLang="en-US" dirty="0">
                <a:solidFill>
                  <a:schemeClr val="bg1"/>
                </a:solidFill>
              </a:rPr>
              <a:t> 변태들 영역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7531A-2A64-4390-994F-E76AA0582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543300"/>
            <a:ext cx="6057900" cy="1069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</a:rPr>
              <a:t>모 거래소 데이터 전송 임호 키 해제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1900" dirty="0">
                <a:solidFill>
                  <a:schemeClr val="bg1"/>
                </a:solidFill>
              </a:rPr>
              <a:t>(</a:t>
            </a:r>
            <a:r>
              <a:rPr lang="ko-KR" altLang="en-US" sz="1900" dirty="0">
                <a:solidFill>
                  <a:schemeClr val="bg1"/>
                </a:solidFill>
              </a:rPr>
              <a:t>클라이언트에 온 거 뜯는 거라 불법 아닙니다 </a:t>
            </a:r>
            <a:r>
              <a:rPr lang="ko-KR" altLang="en-US" sz="1900" dirty="0" err="1">
                <a:solidFill>
                  <a:schemeClr val="bg1"/>
                </a:solidFill>
              </a:rPr>
              <a:t>ㅠㅠ</a:t>
            </a:r>
            <a:r>
              <a:rPr lang="en-US" altLang="ko-KR" sz="1900" dirty="0">
                <a:solidFill>
                  <a:schemeClr val="bg1"/>
                </a:solidFill>
              </a:rPr>
              <a:t>)</a:t>
            </a:r>
            <a:r>
              <a:rPr lang="ko-KR" altLang="en-US" sz="1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5604410-384F-4E97-B2BE-9E52D24A70B8}"/>
              </a:ext>
            </a:extLst>
          </p:cNvPr>
          <p:cNvSpPr txBox="1">
            <a:spLocks/>
          </p:cNvSpPr>
          <p:nvPr/>
        </p:nvSpPr>
        <p:spPr>
          <a:xfrm>
            <a:off x="228600" y="1824038"/>
            <a:ext cx="6057900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</a:rPr>
              <a:t>모 거래소 데이터 전송 패킷 캡처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900" dirty="0">
                <a:solidFill>
                  <a:schemeClr val="bg1"/>
                </a:solidFill>
              </a:rPr>
              <a:t>(</a:t>
            </a:r>
            <a:r>
              <a:rPr lang="ko-KR" altLang="en-US" sz="1900" dirty="0" err="1">
                <a:solidFill>
                  <a:schemeClr val="bg1"/>
                </a:solidFill>
              </a:rPr>
              <a:t>스니핑</a:t>
            </a:r>
            <a:r>
              <a:rPr lang="ko-KR" altLang="en-US" sz="1900" dirty="0">
                <a:solidFill>
                  <a:schemeClr val="bg1"/>
                </a:solidFill>
              </a:rPr>
              <a:t> 아닙니다</a:t>
            </a:r>
            <a:r>
              <a:rPr lang="en-US" altLang="ko-KR" sz="1900" dirty="0">
                <a:solidFill>
                  <a:schemeClr val="bg1"/>
                </a:solidFill>
              </a:rPr>
              <a:t>. </a:t>
            </a:r>
            <a:r>
              <a:rPr lang="ko-KR" altLang="en-US" sz="1900" dirty="0" err="1">
                <a:solidFill>
                  <a:schemeClr val="bg1"/>
                </a:solidFill>
              </a:rPr>
              <a:t>ㅠㅠ</a:t>
            </a:r>
            <a:r>
              <a:rPr lang="en-US" altLang="ko-KR" sz="1900" dirty="0">
                <a:solidFill>
                  <a:schemeClr val="bg1"/>
                </a:solidFill>
              </a:rPr>
              <a:t>)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F457AD0-1C91-47ED-98FF-504198563365}"/>
              </a:ext>
            </a:extLst>
          </p:cNvPr>
          <p:cNvSpPr txBox="1">
            <a:spLocks/>
          </p:cNvSpPr>
          <p:nvPr/>
        </p:nvSpPr>
        <p:spPr>
          <a:xfrm>
            <a:off x="228600" y="5295900"/>
            <a:ext cx="5867400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</a:rPr>
              <a:t>패킷 </a:t>
            </a:r>
            <a:r>
              <a:rPr lang="ko-KR" altLang="en-US" dirty="0" err="1">
                <a:solidFill>
                  <a:schemeClr val="bg1"/>
                </a:solidFill>
              </a:rPr>
              <a:t>디코드</a:t>
            </a:r>
            <a:r>
              <a:rPr lang="ko-KR" altLang="en-US" dirty="0">
                <a:solidFill>
                  <a:schemeClr val="bg1"/>
                </a:solidFill>
              </a:rPr>
              <a:t> 데이터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25BF0D4-7448-45C9-890C-6FDA34C6F0CD}"/>
              </a:ext>
            </a:extLst>
          </p:cNvPr>
          <p:cNvSpPr/>
          <p:nvPr/>
        </p:nvSpPr>
        <p:spPr>
          <a:xfrm>
            <a:off x="2762250" y="2894013"/>
            <a:ext cx="1428750" cy="42068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414586C-18B7-46B6-828C-AC1089622B84}"/>
              </a:ext>
            </a:extLst>
          </p:cNvPr>
          <p:cNvSpPr/>
          <p:nvPr/>
        </p:nvSpPr>
        <p:spPr>
          <a:xfrm>
            <a:off x="2762250" y="4613275"/>
            <a:ext cx="1428750" cy="42068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401999A-6C46-4095-9F01-37C6DCC89ADD}"/>
              </a:ext>
            </a:extLst>
          </p:cNvPr>
          <p:cNvSpPr/>
          <p:nvPr/>
        </p:nvSpPr>
        <p:spPr>
          <a:xfrm>
            <a:off x="6477000" y="2359025"/>
            <a:ext cx="704850" cy="34321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373C21-010E-4819-88A7-99D225A90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856" y="895350"/>
            <a:ext cx="2978944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5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A26E5-A846-4F7F-9428-12E0F134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통계학적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3724F-BD53-4CBF-9464-0AC5B840664C}"/>
              </a:ext>
            </a:extLst>
          </p:cNvPr>
          <p:cNvSpPr txBox="1"/>
          <p:nvPr/>
        </p:nvSpPr>
        <p:spPr>
          <a:xfrm>
            <a:off x="838200" y="1830169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FF00"/>
                </a:solidFill>
              </a:rPr>
              <a:t>AR</a:t>
            </a:r>
            <a:r>
              <a:rPr lang="en-US" altLang="ko-KR" sz="6000" dirty="0">
                <a:solidFill>
                  <a:schemeClr val="bg1"/>
                </a:solidFill>
              </a:rPr>
              <a:t>I</a:t>
            </a:r>
            <a:r>
              <a:rPr lang="en-US" altLang="ko-KR" sz="6000" dirty="0">
                <a:solidFill>
                  <a:srgbClr val="FFFF00"/>
                </a:solidFill>
              </a:rPr>
              <a:t>MA </a:t>
            </a:r>
            <a:r>
              <a:rPr lang="en-US" altLang="ko-KR" sz="6000" dirty="0">
                <a:solidFill>
                  <a:schemeClr val="bg1"/>
                </a:solidFill>
              </a:rPr>
              <a:t>modeling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5870A-0260-4BF7-807B-795D6C143661}"/>
              </a:ext>
            </a:extLst>
          </p:cNvPr>
          <p:cNvSpPr txBox="1"/>
          <p:nvPr/>
        </p:nvSpPr>
        <p:spPr>
          <a:xfrm>
            <a:off x="571500" y="4001869"/>
            <a:ext cx="4057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FF00"/>
                </a:solidFill>
              </a:rPr>
              <a:t>AR </a:t>
            </a:r>
            <a:r>
              <a:rPr lang="en-US" altLang="ko-KR" sz="6000" dirty="0">
                <a:solidFill>
                  <a:schemeClr val="bg1"/>
                </a:solidFill>
              </a:rPr>
              <a:t>model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095E-C3A7-4C89-8299-9E046CE013A7}"/>
              </a:ext>
            </a:extLst>
          </p:cNvPr>
          <p:cNvSpPr txBox="1"/>
          <p:nvPr/>
        </p:nvSpPr>
        <p:spPr>
          <a:xfrm>
            <a:off x="7105650" y="4001868"/>
            <a:ext cx="4057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FF00"/>
                </a:solidFill>
              </a:rPr>
              <a:t>MA </a:t>
            </a:r>
            <a:r>
              <a:rPr lang="en-US" altLang="ko-KR" sz="6000" dirty="0">
                <a:solidFill>
                  <a:schemeClr val="bg1"/>
                </a:solidFill>
              </a:rPr>
              <a:t>model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B264C3-477C-4EF6-BE4D-E4CA78ECB61B}"/>
              </a:ext>
            </a:extLst>
          </p:cNvPr>
          <p:cNvCxnSpPr/>
          <p:nvPr/>
        </p:nvCxnSpPr>
        <p:spPr>
          <a:xfrm flipH="1">
            <a:off x="1981200" y="2845832"/>
            <a:ext cx="1581150" cy="11560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1BF768-FD58-4858-A0E3-7F1A5E6DF5EC}"/>
              </a:ext>
            </a:extLst>
          </p:cNvPr>
          <p:cNvCxnSpPr/>
          <p:nvPr/>
        </p:nvCxnSpPr>
        <p:spPr>
          <a:xfrm>
            <a:off x="5086351" y="2845831"/>
            <a:ext cx="2152649" cy="115603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4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F9E28-B594-454C-A9C3-8D2048BC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AR(Auto-</a:t>
            </a:r>
            <a:r>
              <a:rPr lang="en-US" altLang="ko-KR" dirty="0" err="1">
                <a:solidFill>
                  <a:schemeClr val="bg1"/>
                </a:solidFill>
              </a:rPr>
              <a:t>Reggressive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905388-F67A-40C1-A1E5-3FCDADDF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5" t="53613" r="32188" b="38606"/>
          <a:stretch/>
        </p:blipFill>
        <p:spPr>
          <a:xfrm>
            <a:off x="1429430" y="5276850"/>
            <a:ext cx="9333139" cy="7239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111F1D-ADA9-4A2F-90F7-F4958A411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45947"/>
              </p:ext>
            </p:extLst>
          </p:nvPr>
        </p:nvGraphicFramePr>
        <p:xfrm>
          <a:off x="241300" y="2453216"/>
          <a:ext cx="8127999" cy="975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6660890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3753805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5046922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514099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9706465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617917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114003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9878735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5758865"/>
                    </a:ext>
                  </a:extLst>
                </a:gridCol>
              </a:tblGrid>
              <a:tr h="975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Y1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Y4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Y5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Y6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Y7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Y8</a:t>
                      </a:r>
                      <a:endParaRPr lang="ko-KR" altLang="en-US" sz="3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Y9</a:t>
                      </a:r>
                      <a:endParaRPr lang="ko-KR" alt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728781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A833E85-4722-4197-ACBF-4A68A87164D4}"/>
              </a:ext>
            </a:extLst>
          </p:cNvPr>
          <p:cNvSpPr/>
          <p:nvPr/>
        </p:nvSpPr>
        <p:spPr>
          <a:xfrm>
            <a:off x="8820150" y="2590800"/>
            <a:ext cx="990600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55C62-3EEC-4F4F-ADA4-9E7E16ADA629}"/>
              </a:ext>
            </a:extLst>
          </p:cNvPr>
          <p:cNvSpPr txBox="1"/>
          <p:nvPr/>
        </p:nvSpPr>
        <p:spPr>
          <a:xfrm>
            <a:off x="10261601" y="2564309"/>
            <a:ext cx="213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Y10?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01C3B3-4E6E-44B0-BD52-3F3CDB77C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56" t="40273" r="43594" b="48402"/>
          <a:stretch/>
        </p:blipFill>
        <p:spPr>
          <a:xfrm>
            <a:off x="1429430" y="4002881"/>
            <a:ext cx="2590800" cy="7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76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7CCCE-3A6B-4691-963F-31CE082E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MA(Moving Average) 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9126ED-2A93-4A07-9FCA-966BA87FE7A5}"/>
              </a:ext>
            </a:extLst>
          </p:cNvPr>
          <p:cNvSpPr txBox="1">
            <a:spLocks/>
          </p:cNvSpPr>
          <p:nvPr/>
        </p:nvSpPr>
        <p:spPr>
          <a:xfrm>
            <a:off x="1847850" y="2359025"/>
            <a:ext cx="9677400" cy="727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평균의 증가 감소 추세 </a:t>
            </a:r>
            <a:r>
              <a:rPr lang="en-US" altLang="ko-KR" sz="3200" dirty="0">
                <a:solidFill>
                  <a:schemeClr val="bg1"/>
                </a:solidFill>
              </a:rPr>
              <a:t>=&gt; </a:t>
            </a:r>
            <a:r>
              <a:rPr lang="ko-KR" altLang="en-US" sz="3200" dirty="0">
                <a:solidFill>
                  <a:schemeClr val="bg1"/>
                </a:solidFill>
              </a:rPr>
              <a:t>과거 오차에 의해서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11D0F-0E7D-475A-8BD7-B7976A1ED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" t="34391" r="15156" b="50000"/>
          <a:stretch/>
        </p:blipFill>
        <p:spPr>
          <a:xfrm>
            <a:off x="1428750" y="4073525"/>
            <a:ext cx="10096500" cy="10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C6D76-CF4D-4E20-83F1-DCA58BFD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ACF(Auto Correlation Function)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220050-33BA-42E9-8187-AE78C6D6B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29434" r="15469" b="51227"/>
          <a:stretch/>
        </p:blipFill>
        <p:spPr>
          <a:xfrm>
            <a:off x="1104900" y="3429000"/>
            <a:ext cx="9982200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99D75-339F-4FCB-9E91-A48B122BD02D}"/>
              </a:ext>
            </a:extLst>
          </p:cNvPr>
          <p:cNvSpPr txBox="1"/>
          <p:nvPr/>
        </p:nvSpPr>
        <p:spPr>
          <a:xfrm>
            <a:off x="1104900" y="1690688"/>
            <a:ext cx="998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FFFF00"/>
                </a:solidFill>
              </a:rPr>
              <a:t>공분산 </a:t>
            </a:r>
            <a:r>
              <a:rPr lang="en-US" altLang="ko-KR" sz="6000" dirty="0">
                <a:solidFill>
                  <a:srgbClr val="FFFF00"/>
                </a:solidFill>
              </a:rPr>
              <a:t>: </a:t>
            </a:r>
            <a:r>
              <a:rPr lang="ko-KR" altLang="en-US" sz="6000" dirty="0">
                <a:solidFill>
                  <a:srgbClr val="FFFF00"/>
                </a:solidFill>
              </a:rPr>
              <a:t>분산</a:t>
            </a:r>
          </a:p>
        </p:txBody>
      </p:sp>
    </p:spTree>
    <p:extLst>
      <p:ext uri="{BB962C8B-B14F-4D97-AF65-F5344CB8AC3E}">
        <p14:creationId xmlns:p14="http://schemas.microsoft.com/office/powerpoint/2010/main" val="266596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245191-01E5-46CF-982A-3649F3E95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1" t="29156" r="29688" b="33047"/>
          <a:stretch/>
        </p:blipFill>
        <p:spPr>
          <a:xfrm>
            <a:off x="1384907" y="1047750"/>
            <a:ext cx="9422186" cy="384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0FA16-E400-42C8-B901-BA9C3E8AF845}"/>
              </a:ext>
            </a:extLst>
          </p:cNvPr>
          <p:cNvSpPr txBox="1"/>
          <p:nvPr/>
        </p:nvSpPr>
        <p:spPr>
          <a:xfrm>
            <a:off x="1676400" y="5219700"/>
            <a:ext cx="948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한남대 강의자료 </a:t>
            </a:r>
            <a:r>
              <a:rPr lang="en-US" altLang="ko-KR" dirty="0">
                <a:solidFill>
                  <a:schemeClr val="bg1"/>
                </a:solidFill>
              </a:rPr>
              <a:t>(http://wolfpack.hnu.ac.kr/Fall_2011/SKKU/skku_TS2.pdf)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07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raph">
            <a:extLst>
              <a:ext uri="{FF2B5EF4-FFF2-40B4-BE49-F238E27FC236}">
                <a16:creationId xmlns:a16="http://schemas.microsoft.com/office/drawing/2014/main" id="{CEC7A6D8-04E2-498E-9525-863F3466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428750"/>
            <a:ext cx="4953000" cy="33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1AA6C9-63C1-4100-8D7F-B760FFD70D9C}"/>
              </a:ext>
            </a:extLst>
          </p:cNvPr>
          <p:cNvSpPr/>
          <p:nvPr/>
        </p:nvSpPr>
        <p:spPr>
          <a:xfrm>
            <a:off x="2779721" y="6346525"/>
            <a:ext cx="586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https://onlinecourses.science.psu.edu/stat510/node/60</a:t>
            </a:r>
          </a:p>
        </p:txBody>
      </p:sp>
      <p:pic>
        <p:nvPicPr>
          <p:cNvPr id="12292" name="Picture 4" descr="graph">
            <a:extLst>
              <a:ext uri="{FF2B5EF4-FFF2-40B4-BE49-F238E27FC236}">
                <a16:creationId xmlns:a16="http://schemas.microsoft.com/office/drawing/2014/main" id="{298A3354-9D85-4BDF-8CEF-33ECF51FD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1428750"/>
            <a:ext cx="4953000" cy="32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18EB5B-6C13-40C2-9155-632F4431B25F}"/>
              </a:ext>
            </a:extLst>
          </p:cNvPr>
          <p:cNvSpPr txBox="1"/>
          <p:nvPr/>
        </p:nvSpPr>
        <p:spPr>
          <a:xfrm>
            <a:off x="1552575" y="4961649"/>
            <a:ext cx="280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FF00"/>
                </a:solidFill>
              </a:rPr>
              <a:t>Tail off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C8188-BA8D-411F-ABFE-6E6074D2AE58}"/>
              </a:ext>
            </a:extLst>
          </p:cNvPr>
          <p:cNvSpPr txBox="1"/>
          <p:nvPr/>
        </p:nvSpPr>
        <p:spPr>
          <a:xfrm>
            <a:off x="8067675" y="4961649"/>
            <a:ext cx="280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FF00"/>
                </a:solidFill>
              </a:rPr>
              <a:t>Drop off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5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A26E5-A846-4F7F-9428-12E0F134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통계학적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3724F-BD53-4CBF-9464-0AC5B840664C}"/>
              </a:ext>
            </a:extLst>
          </p:cNvPr>
          <p:cNvSpPr txBox="1"/>
          <p:nvPr/>
        </p:nvSpPr>
        <p:spPr>
          <a:xfrm>
            <a:off x="838200" y="1830169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AR</a:t>
            </a:r>
            <a:r>
              <a:rPr lang="en-US" altLang="ko-KR" sz="6000" dirty="0">
                <a:solidFill>
                  <a:srgbClr val="FFFF00"/>
                </a:solidFill>
              </a:rPr>
              <a:t>I</a:t>
            </a:r>
            <a:r>
              <a:rPr lang="en-US" altLang="ko-KR" sz="6000" dirty="0">
                <a:solidFill>
                  <a:schemeClr val="bg1"/>
                </a:solidFill>
              </a:rPr>
              <a:t>MA</a:t>
            </a:r>
            <a:r>
              <a:rPr lang="en-US" altLang="ko-KR" sz="6000" dirty="0">
                <a:solidFill>
                  <a:srgbClr val="FFFF00"/>
                </a:solidFill>
              </a:rPr>
              <a:t> </a:t>
            </a:r>
            <a:r>
              <a:rPr lang="en-US" altLang="ko-KR" sz="6000" dirty="0">
                <a:solidFill>
                  <a:schemeClr val="bg1"/>
                </a:solidFill>
              </a:rPr>
              <a:t>modeling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39920-EBA0-44C3-8C60-5870A345BE31}"/>
              </a:ext>
            </a:extLst>
          </p:cNvPr>
          <p:cNvSpPr txBox="1"/>
          <p:nvPr/>
        </p:nvSpPr>
        <p:spPr>
          <a:xfrm>
            <a:off x="4743450" y="4111883"/>
            <a:ext cx="661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rgbClr val="FFFF00"/>
                </a:solidFill>
              </a:rPr>
              <a:t>interated</a:t>
            </a:r>
            <a:endParaRPr lang="ko-KR" altLang="en-US" sz="5400" dirty="0">
              <a:solidFill>
                <a:srgbClr val="FFFF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BB57624-70ED-4D75-8D4A-77E10B6B68DF}"/>
              </a:ext>
            </a:extLst>
          </p:cNvPr>
          <p:cNvCxnSpPr>
            <a:cxnSpLocks/>
          </p:cNvCxnSpPr>
          <p:nvPr/>
        </p:nvCxnSpPr>
        <p:spPr>
          <a:xfrm>
            <a:off x="4286251" y="2746117"/>
            <a:ext cx="1352549" cy="13657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62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0E8B2F-CADF-443F-90F7-3BE22EC15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8" b="6089"/>
          <a:stretch/>
        </p:blipFill>
        <p:spPr>
          <a:xfrm>
            <a:off x="2114550" y="1690688"/>
            <a:ext cx="7429500" cy="354062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C80597-E1B4-4DBE-885E-46B458C0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Cointegration?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10FBE40-AE8F-47BD-87A6-1DC7E5451292}"/>
              </a:ext>
            </a:extLst>
          </p:cNvPr>
          <p:cNvSpPr txBox="1">
            <a:spLocks/>
          </p:cNvSpPr>
          <p:nvPr/>
        </p:nvSpPr>
        <p:spPr>
          <a:xfrm>
            <a:off x="1676400" y="52313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FF00"/>
                </a:solidFill>
              </a:rPr>
              <a:t>??????????????????????????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4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B9A9BB0-DC96-4990-8041-D65AD4DC5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168774"/>
            <a:ext cx="38100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Cointegration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7DFB259-1F4E-43E0-BFD2-0A9883750F12}"/>
              </a:ext>
            </a:extLst>
          </p:cNvPr>
          <p:cNvSpPr txBox="1">
            <a:spLocks/>
          </p:cNvSpPr>
          <p:nvPr/>
        </p:nvSpPr>
        <p:spPr>
          <a:xfrm>
            <a:off x="438150" y="1363662"/>
            <a:ext cx="335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Correlation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6F14B12-815D-4587-9BF5-DA1F43AB0363}"/>
              </a:ext>
            </a:extLst>
          </p:cNvPr>
          <p:cNvSpPr/>
          <p:nvPr/>
        </p:nvSpPr>
        <p:spPr>
          <a:xfrm>
            <a:off x="4762500" y="1485900"/>
            <a:ext cx="1905000" cy="1081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9BB186F-421F-4E6C-939D-0A125B96CE18}"/>
              </a:ext>
            </a:extLst>
          </p:cNvPr>
          <p:cNvSpPr/>
          <p:nvPr/>
        </p:nvSpPr>
        <p:spPr>
          <a:xfrm>
            <a:off x="4762500" y="4291012"/>
            <a:ext cx="1905000" cy="1081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6F90956-AC55-4A50-84D9-EB53E837BC43}"/>
              </a:ext>
            </a:extLst>
          </p:cNvPr>
          <p:cNvSpPr txBox="1">
            <a:spLocks/>
          </p:cNvSpPr>
          <p:nvPr/>
        </p:nvSpPr>
        <p:spPr>
          <a:xfrm>
            <a:off x="6915150" y="1423988"/>
            <a:ext cx="5048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전후 선형관계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상관관계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46D3647-5603-4394-A49F-5AA3007C725C}"/>
              </a:ext>
            </a:extLst>
          </p:cNvPr>
          <p:cNvSpPr txBox="1">
            <a:spLocks/>
          </p:cNvSpPr>
          <p:nvPr/>
        </p:nvSpPr>
        <p:spPr>
          <a:xfrm>
            <a:off x="6915150" y="4291012"/>
            <a:ext cx="5048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전후 </a:t>
            </a:r>
            <a:r>
              <a:rPr lang="en-US" altLang="ko-KR" dirty="0">
                <a:solidFill>
                  <a:schemeClr val="bg1"/>
                </a:solidFill>
              </a:rPr>
              <a:t>integrative </a:t>
            </a:r>
            <a:r>
              <a:rPr lang="ko-KR" altLang="en-US" dirty="0">
                <a:solidFill>
                  <a:schemeClr val="bg1"/>
                </a:solidFill>
              </a:rPr>
              <a:t>관계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추세관계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8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92319-6E05-4880-B7EE-81F11E20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팀소개</a:t>
            </a:r>
            <a:r>
              <a:rPr lang="ko-KR" altLang="en-US" dirty="0">
                <a:solidFill>
                  <a:schemeClr val="bg1"/>
                </a:solidFill>
              </a:rPr>
              <a:t> 먼저 </a:t>
            </a:r>
            <a:r>
              <a:rPr lang="ko-KR" altLang="en-US" dirty="0" err="1">
                <a:solidFill>
                  <a:schemeClr val="bg1"/>
                </a:solidFill>
              </a:rPr>
              <a:t>할게요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7082B-75BE-449D-B70E-DAB7CAA507E5}"/>
              </a:ext>
            </a:extLst>
          </p:cNvPr>
          <p:cNvSpPr txBox="1"/>
          <p:nvPr/>
        </p:nvSpPr>
        <p:spPr>
          <a:xfrm>
            <a:off x="4656865" y="5329236"/>
            <a:ext cx="3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에는 인공지능 연구팀인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776BB-FEE9-44B5-A8C6-FCCAAEEAC6F6}"/>
              </a:ext>
            </a:extLst>
          </p:cNvPr>
          <p:cNvSpPr txBox="1"/>
          <p:nvPr/>
        </p:nvSpPr>
        <p:spPr>
          <a:xfrm>
            <a:off x="7301591" y="6047545"/>
            <a:ext cx="386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가 있습니다</a:t>
            </a:r>
            <a:r>
              <a:rPr lang="en-US" altLang="ko-KR" sz="2400" dirty="0">
                <a:solidFill>
                  <a:srgbClr val="FFFF00"/>
                </a:solidFill>
              </a:rPr>
              <a:t>.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BA1A8C-82B6-45DC-B97F-85303A3A1490}"/>
              </a:ext>
            </a:extLst>
          </p:cNvPr>
          <p:cNvGrpSpPr/>
          <p:nvPr/>
        </p:nvGrpSpPr>
        <p:grpSpPr>
          <a:xfrm>
            <a:off x="2080536" y="5134059"/>
            <a:ext cx="2377164" cy="934071"/>
            <a:chOff x="8070411" y="-43159"/>
            <a:chExt cx="3838575" cy="1508310"/>
          </a:xfrm>
        </p:grpSpPr>
        <p:pic>
          <p:nvPicPr>
            <p:cNvPr id="2050" name="Picture 2" descr="http://mblogthumb2.phinf.naver.net/20160818_129/dgu1004_1471485721940qcXGb_PNG/%C7%D0%BB%FD%C0%CC_%C7%E0%BA%B9%C7%D1_%B4%EB%C7%D0_%B4%EB%B1%B8%B4%EB%C7%D0%B1%B3_DAEGU_UNIVERSITY.png?type=w800">
              <a:extLst>
                <a:ext uri="{FF2B5EF4-FFF2-40B4-BE49-F238E27FC236}">
                  <a16:creationId xmlns:a16="http://schemas.microsoft.com/office/drawing/2014/main" id="{63C07781-A9C7-4227-9512-6549A2AA22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9"/>
            <a:stretch/>
          </p:blipFill>
          <p:spPr bwMode="auto">
            <a:xfrm>
              <a:off x="9232787" y="74501"/>
              <a:ext cx="2676199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mblogthumb2.phinf.naver.net/20160818_129/dgu1004_1471485721940qcXGb_PNG/%C7%D0%BB%FD%C0%CC_%C7%E0%BA%B9%C7%D1_%B4%EB%C7%D0_%B4%EB%B1%B8%B4%EB%C7%D0%B1%B3_DAEGU_UNIVERSITY.png?type=w800">
              <a:extLst>
                <a:ext uri="{FF2B5EF4-FFF2-40B4-BE49-F238E27FC236}">
                  <a16:creationId xmlns:a16="http://schemas.microsoft.com/office/drawing/2014/main" id="{5BD30D61-D224-478E-9080-722D8A8A38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491" b="-3808"/>
            <a:stretch/>
          </p:blipFill>
          <p:spPr bwMode="auto">
            <a:xfrm>
              <a:off x="8070411" y="-43159"/>
              <a:ext cx="1162376" cy="144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6D1C1C8-4C13-4886-9F1E-64DD56440AF4}"/>
              </a:ext>
            </a:extLst>
          </p:cNvPr>
          <p:cNvSpPr txBox="1"/>
          <p:nvPr/>
        </p:nvSpPr>
        <p:spPr>
          <a:xfrm>
            <a:off x="4221555" y="5873287"/>
            <a:ext cx="5121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No </a:t>
            </a:r>
            <a:r>
              <a:rPr lang="en-US" altLang="ko-KR" sz="3600" dirty="0" err="1">
                <a:solidFill>
                  <a:schemeClr val="bg1"/>
                </a:solidFill>
              </a:rPr>
              <a:t>DaapMind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FB02A9-EF44-4D0A-9664-B72BE3CFE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53639" y="1997919"/>
            <a:ext cx="3284723" cy="246354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A04561-1C35-4755-9C04-BF209235539E}"/>
              </a:ext>
            </a:extLst>
          </p:cNvPr>
          <p:cNvCxnSpPr/>
          <p:nvPr/>
        </p:nvCxnSpPr>
        <p:spPr>
          <a:xfrm flipH="1">
            <a:off x="3882887" y="5134059"/>
            <a:ext cx="145774" cy="29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1703CE0-A874-49CD-8594-D55CAC7D05B9}"/>
              </a:ext>
            </a:extLst>
          </p:cNvPr>
          <p:cNvCxnSpPr/>
          <p:nvPr/>
        </p:nvCxnSpPr>
        <p:spPr>
          <a:xfrm>
            <a:off x="3882887" y="5206924"/>
            <a:ext cx="145774" cy="226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D24CE4-E72D-4378-A080-F9B181C934ED}"/>
              </a:ext>
            </a:extLst>
          </p:cNvPr>
          <p:cNvSpPr txBox="1"/>
          <p:nvPr/>
        </p:nvSpPr>
        <p:spPr>
          <a:xfrm>
            <a:off x="3260035" y="4704522"/>
            <a:ext cx="119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>
                <a:solidFill>
                  <a:schemeClr val="bg1"/>
                </a:solidFill>
              </a:rPr>
              <a:t>하긴 개뿔</a:t>
            </a:r>
          </a:p>
        </p:txBody>
      </p:sp>
    </p:spTree>
    <p:extLst>
      <p:ext uri="{BB962C8B-B14F-4D97-AF65-F5344CB8AC3E}">
        <p14:creationId xmlns:p14="http://schemas.microsoft.com/office/powerpoint/2010/main" val="371779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D1614-14B6-430B-B620-27B7125D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ACF </a:t>
            </a:r>
            <a:r>
              <a:rPr lang="ko-KR" altLang="en-US" dirty="0">
                <a:solidFill>
                  <a:schemeClr val="bg1"/>
                </a:solidFill>
              </a:rPr>
              <a:t>측정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78139-C408-491C-8316-05A9DD045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1" y="1702902"/>
            <a:ext cx="4806468" cy="3604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E809D1-9C71-45AE-BCD4-759FDDA8E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57" y="1702901"/>
            <a:ext cx="4806468" cy="3604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09DAD-A919-4164-A05B-2B2967116F86}"/>
              </a:ext>
            </a:extLst>
          </p:cNvPr>
          <p:cNvSpPr txBox="1"/>
          <p:nvPr/>
        </p:nvSpPr>
        <p:spPr>
          <a:xfrm>
            <a:off x="3182591" y="5610675"/>
            <a:ext cx="612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FF00"/>
                </a:solidFill>
              </a:rPr>
              <a:t>Tail off</a:t>
            </a:r>
            <a:r>
              <a:rPr lang="ko-KR" altLang="en-US" sz="3200" dirty="0">
                <a:solidFill>
                  <a:srgbClr val="FFFF00"/>
                </a:solidFill>
              </a:rPr>
              <a:t>의 모습이 보입니다</a:t>
            </a:r>
            <a:r>
              <a:rPr lang="en-US" altLang="ko-KR" sz="3200" dirty="0">
                <a:solidFill>
                  <a:srgbClr val="FFFF00"/>
                </a:solidFill>
              </a:rPr>
              <a:t>!!!!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41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77FFA-29DE-4411-9E75-D367AFC1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AR</a:t>
            </a:r>
            <a:r>
              <a:rPr lang="ko-KR" altLang="en-US" dirty="0">
                <a:solidFill>
                  <a:schemeClr val="bg1"/>
                </a:solidFill>
              </a:rPr>
              <a:t>모델로 예측해봤습니다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6589A2-EAE9-4EA3-9B70-EA7C9201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311"/>
            <a:ext cx="4923475" cy="3692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49D7C8-DC93-44FF-BDCF-1AFE9212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94" y="1857952"/>
            <a:ext cx="4923475" cy="3692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DEE7F-990C-4E40-8538-B1CD9868CAD7}"/>
              </a:ext>
            </a:extLst>
          </p:cNvPr>
          <p:cNvSpPr txBox="1"/>
          <p:nvPr/>
        </p:nvSpPr>
        <p:spPr>
          <a:xfrm>
            <a:off x="3182591" y="5908100"/>
            <a:ext cx="612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FFF00"/>
                </a:solidFill>
              </a:rPr>
              <a:t>따로노네</a:t>
            </a:r>
            <a:r>
              <a:rPr lang="en-US" altLang="ko-KR" sz="3200" dirty="0">
                <a:solidFill>
                  <a:srgbClr val="FFFF00"/>
                </a:solidFill>
              </a:rPr>
              <a:t>;;;;;;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37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F167B-D8BD-4634-B9E7-237EBFDC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한강이 잠시 보였습니다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coinpan.com/files/attach/images/198/876/033/020/c1285751043b140ddee3b4d425ec4994.png">
            <a:extLst>
              <a:ext uri="{FF2B5EF4-FFF2-40B4-BE49-F238E27FC236}">
                <a16:creationId xmlns:a16="http://schemas.microsoft.com/office/drawing/2014/main" id="{C8AD8A2F-9F83-424A-B4DF-A2BF7826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766" y="1900518"/>
            <a:ext cx="2359118" cy="41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gpht.com/NmME6KmUdeKzgEUr7zxRm5mFaZVUQw5PNrKT8DQGsiR6EJw06MvButb447nw-Pl1Jw=h900">
            <a:extLst>
              <a:ext uri="{FF2B5EF4-FFF2-40B4-BE49-F238E27FC236}">
                <a16:creationId xmlns:a16="http://schemas.microsoft.com/office/drawing/2014/main" id="{05E58C63-D8E0-48DE-942A-1899C3337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47" y="1900518"/>
            <a:ext cx="2464939" cy="41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230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039BE-AC9D-4216-8365-76492F4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심혈을 기울여 </a:t>
            </a:r>
            <a:r>
              <a:rPr lang="en-US" altLang="ko-KR" sz="2800" dirty="0">
                <a:solidFill>
                  <a:schemeClr val="bg1"/>
                </a:solidFill>
              </a:rPr>
              <a:t>ARIMA</a:t>
            </a:r>
            <a:r>
              <a:rPr lang="ko-KR" altLang="en-US" sz="2800" dirty="0">
                <a:solidFill>
                  <a:schemeClr val="bg1"/>
                </a:solidFill>
              </a:rPr>
              <a:t>를 해봤습니다</a:t>
            </a:r>
            <a:r>
              <a:rPr lang="en-US" altLang="ko-KR" sz="2800" dirty="0">
                <a:solidFill>
                  <a:schemeClr val="bg1"/>
                </a:solidFill>
              </a:rPr>
              <a:t>.(</a:t>
            </a:r>
            <a:r>
              <a:rPr lang="en-US" altLang="ko-KR" sz="2800" dirty="0" err="1">
                <a:solidFill>
                  <a:schemeClr val="bg1"/>
                </a:solidFill>
              </a:rPr>
              <a:t>Bitumb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F5160-0A57-47F6-A7C8-0587BE0EA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1" y="1661826"/>
            <a:ext cx="4712462" cy="3534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28156C-D019-4B09-9F27-6F289AF0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38" y="1676257"/>
            <a:ext cx="4712462" cy="3534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54413-D0F3-47D7-812A-80809DACA44A}"/>
              </a:ext>
            </a:extLst>
          </p:cNvPr>
          <p:cNvSpPr txBox="1"/>
          <p:nvPr/>
        </p:nvSpPr>
        <p:spPr>
          <a:xfrm>
            <a:off x="3182591" y="5908100"/>
            <a:ext cx="612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FFF00"/>
                </a:solidFill>
              </a:rPr>
              <a:t>오홋</a:t>
            </a:r>
            <a:r>
              <a:rPr lang="en-US" altLang="ko-KR" sz="3200" dirty="0">
                <a:solidFill>
                  <a:srgbClr val="FFFF00"/>
                </a:solidFill>
              </a:rPr>
              <a:t>?!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9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BC680-7BF5-43D5-A605-57866FC1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비룡리액션">
            <a:hlinkClick r:id="" action="ppaction://media"/>
            <a:extLst>
              <a:ext uri="{FF2B5EF4-FFF2-40B4-BE49-F238E27FC236}">
                <a16:creationId xmlns:a16="http://schemas.microsoft.com/office/drawing/2014/main" id="{9FEE33BC-DA74-4A74-BF3A-9EC01D433C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20" y="49696"/>
            <a:ext cx="11922402" cy="6756110"/>
          </a:xfrm>
        </p:spPr>
      </p:pic>
    </p:spTree>
    <p:extLst>
      <p:ext uri="{BB962C8B-B14F-4D97-AF65-F5344CB8AC3E}">
        <p14:creationId xmlns:p14="http://schemas.microsoft.com/office/powerpoint/2010/main" val="22127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25A6328-ABA2-4727-BA5A-20D14952D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38" y="1647396"/>
            <a:ext cx="4712462" cy="35343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7CE11F-5951-42D8-8084-A788EF678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1" y="1690688"/>
            <a:ext cx="4712462" cy="35343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D039BE-AC9D-4216-8365-76492F4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심혈을 기울여 </a:t>
            </a:r>
            <a:r>
              <a:rPr lang="en-US" altLang="ko-KR" sz="2800" dirty="0">
                <a:solidFill>
                  <a:schemeClr val="bg1"/>
                </a:solidFill>
              </a:rPr>
              <a:t>ARIMA</a:t>
            </a:r>
            <a:r>
              <a:rPr lang="ko-KR" altLang="en-US" sz="2800" dirty="0">
                <a:solidFill>
                  <a:schemeClr val="bg1"/>
                </a:solidFill>
              </a:rPr>
              <a:t>를 해봤습니다</a:t>
            </a:r>
            <a:r>
              <a:rPr lang="en-US" altLang="ko-KR" sz="2800" dirty="0">
                <a:solidFill>
                  <a:schemeClr val="bg1"/>
                </a:solidFill>
              </a:rPr>
              <a:t>.(</a:t>
            </a:r>
            <a:r>
              <a:rPr lang="en-US" altLang="ko-KR" sz="2800" dirty="0" err="1">
                <a:solidFill>
                  <a:schemeClr val="bg1"/>
                </a:solidFill>
              </a:rPr>
              <a:t>BitTrex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54413-D0F3-47D7-812A-80809DACA44A}"/>
              </a:ext>
            </a:extLst>
          </p:cNvPr>
          <p:cNvSpPr txBox="1"/>
          <p:nvPr/>
        </p:nvSpPr>
        <p:spPr>
          <a:xfrm>
            <a:off x="3182591" y="5908100"/>
            <a:ext cx="612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FFF00"/>
                </a:solidFill>
              </a:rPr>
              <a:t>가즈아</a:t>
            </a:r>
            <a:r>
              <a:rPr lang="en-US" altLang="ko-KR" sz="3200" dirty="0">
                <a:solidFill>
                  <a:srgbClr val="FFFF00"/>
                </a:solidFill>
              </a:rPr>
              <a:t>!!!!!!!!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oinpan.com/files/attach/images/198/190/038/025/b4f6ce042a4d9c2bc402e2629bca1105.JPG">
            <a:extLst>
              <a:ext uri="{FF2B5EF4-FFF2-40B4-BE49-F238E27FC236}">
                <a16:creationId xmlns:a16="http://schemas.microsoft.com/office/drawing/2014/main" id="{D8CB1E42-F89D-4A88-8F91-90D6334E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148" y="0"/>
            <a:ext cx="9187703" cy="680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41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F700-888C-4EB1-9679-E8499ACE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분석방법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44615-E9CC-4C96-8E39-621CC923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차트에서 주는 지표로 분석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통계학적 방법으로 분석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trike="sngStrike" dirty="0" err="1">
                <a:solidFill>
                  <a:srgbClr val="FFFF00"/>
                </a:solidFill>
              </a:rPr>
              <a:t>만능</a:t>
            </a:r>
            <a:r>
              <a:rPr lang="ko-KR" altLang="en-US" dirty="0" err="1">
                <a:solidFill>
                  <a:srgbClr val="FFFF00"/>
                </a:solidFill>
              </a:rPr>
              <a:t>딥러닝에</a:t>
            </a:r>
            <a:r>
              <a:rPr lang="ko-KR" altLang="en-US" dirty="0">
                <a:solidFill>
                  <a:srgbClr val="FFFF00"/>
                </a:solidFill>
              </a:rPr>
              <a:t> 잡아넣는다</a:t>
            </a:r>
            <a:r>
              <a:rPr lang="en-US" altLang="ko-KR" dirty="0">
                <a:solidFill>
                  <a:srgbClr val="FFFF00"/>
                </a:solidFill>
              </a:rPr>
              <a:t>.</a:t>
            </a:r>
            <a:endParaRPr lang="ko-KR" altLang="en-US" strike="sngStrik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54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42E43-4896-4EC2-A39B-C40A254D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RNN(Regressive Neural Network)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FC3A0-1C22-4016-BE64-F9A0F697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4" y="1690688"/>
            <a:ext cx="7403690" cy="4162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32B33-FC0B-45FA-87E5-073FB6BD5584}"/>
              </a:ext>
            </a:extLst>
          </p:cNvPr>
          <p:cNvSpPr txBox="1"/>
          <p:nvPr/>
        </p:nvSpPr>
        <p:spPr>
          <a:xfrm>
            <a:off x="233082" y="5981165"/>
            <a:ext cx="1238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 모두를 위한 </a:t>
            </a:r>
            <a:r>
              <a:rPr lang="ko-KR" altLang="en-US" dirty="0" err="1">
                <a:solidFill>
                  <a:schemeClr val="bg1"/>
                </a:solidFill>
              </a:rPr>
              <a:t>딥러닝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lab12-6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(https://www.youtube.com/watch?v=odMGK7pwTqY&amp;list=PLlMkM4tgfjnLSOjrEJN31gZATbcj_MpUm&amp;index=47)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61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78315-E0DE-433E-8330-9D51B3C1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RNN </a:t>
            </a:r>
            <a:r>
              <a:rPr lang="ko-KR" altLang="en-US" dirty="0" err="1">
                <a:solidFill>
                  <a:schemeClr val="bg1"/>
                </a:solidFill>
              </a:rPr>
              <a:t>가즈아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9440A1-53A6-41A4-BDC5-81DD42BF5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2" y="2138925"/>
            <a:ext cx="4845797" cy="3634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91A548-503D-4410-A19F-520189BD5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27" y="2096764"/>
            <a:ext cx="4845797" cy="36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18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B6793-0299-49D7-A296-ADB83E76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trike="sngStrike" dirty="0" err="1">
                <a:solidFill>
                  <a:schemeClr val="bg1"/>
                </a:solidFill>
              </a:rPr>
              <a:t>노답삼형제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strike="sngStrike" dirty="0">
                <a:solidFill>
                  <a:schemeClr val="bg1"/>
                </a:solidFill>
              </a:rPr>
              <a:t>연구실노예들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노답마인드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CCB33-C74D-4FFE-A1BD-76487D3C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333692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윤성국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딥러닝</a:t>
            </a:r>
            <a:r>
              <a:rPr lang="ko-KR" altLang="en-US" dirty="0">
                <a:solidFill>
                  <a:schemeClr val="bg1"/>
                </a:solidFill>
              </a:rPr>
              <a:t> 공격 연구 </a:t>
            </a:r>
            <a:r>
              <a:rPr lang="en-US" altLang="ko-KR" dirty="0">
                <a:solidFill>
                  <a:schemeClr val="bg1"/>
                </a:solidFill>
              </a:rPr>
              <a:t>(CNN</a:t>
            </a:r>
            <a:r>
              <a:rPr lang="ko-KR" altLang="en-US" dirty="0">
                <a:solidFill>
                  <a:schemeClr val="bg1"/>
                </a:solidFill>
              </a:rPr>
              <a:t>기반 악성코드 분류모델 공격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           </a:t>
            </a:r>
            <a:r>
              <a:rPr lang="ko-KR" altLang="en-US" strike="sngStrike" dirty="0" err="1">
                <a:solidFill>
                  <a:schemeClr val="bg1"/>
                </a:solidFill>
              </a:rPr>
              <a:t>노답</a:t>
            </a:r>
            <a:r>
              <a:rPr lang="ko-KR" altLang="en-US" strike="sngStrike" dirty="0">
                <a:solidFill>
                  <a:schemeClr val="bg1"/>
                </a:solidFill>
              </a:rPr>
              <a:t> 석사 </a:t>
            </a:r>
            <a:r>
              <a:rPr lang="ko-KR" altLang="en-US" strike="sngStrike" dirty="0" err="1">
                <a:solidFill>
                  <a:schemeClr val="bg1"/>
                </a:solidFill>
              </a:rPr>
              <a:t>똥치우기</a:t>
            </a:r>
            <a:r>
              <a:rPr lang="ko-KR" altLang="en-US" strike="sngStrike" dirty="0">
                <a:solidFill>
                  <a:schemeClr val="bg1"/>
                </a:solidFill>
              </a:rPr>
              <a:t> 전문</a:t>
            </a:r>
            <a:endParaRPr lang="en-US" altLang="ko-KR" strike="sngStrik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trike="sngStrik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김도형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strike="sngStrike" dirty="0" err="1">
                <a:solidFill>
                  <a:schemeClr val="bg1"/>
                </a:solidFill>
              </a:rPr>
              <a:t>핵쟁이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ko-KR" altLang="en-US" strike="sngStrike" dirty="0" err="1">
                <a:solidFill>
                  <a:schemeClr val="bg1"/>
                </a:solidFill>
              </a:rPr>
              <a:t>악질해킹닌자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ko-KR" altLang="en-US" strike="sngStrike" dirty="0" err="1">
                <a:solidFill>
                  <a:schemeClr val="bg1"/>
                </a:solidFill>
              </a:rPr>
              <a:t>매크로팔이소년</a:t>
            </a:r>
            <a:r>
              <a:rPr lang="ko-KR" altLang="en-US" dirty="0">
                <a:solidFill>
                  <a:schemeClr val="bg1"/>
                </a:solidFill>
              </a:rPr>
              <a:t> 해커  </a:t>
            </a:r>
            <a:r>
              <a:rPr lang="ko-KR" altLang="en-US" dirty="0" err="1">
                <a:solidFill>
                  <a:schemeClr val="bg1"/>
                </a:solidFill>
              </a:rPr>
              <a:t>패킷분석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박영진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전직 </a:t>
            </a:r>
            <a:r>
              <a:rPr lang="en-US" altLang="ko-KR" dirty="0">
                <a:solidFill>
                  <a:schemeClr val="bg1"/>
                </a:solidFill>
              </a:rPr>
              <a:t>lab</a:t>
            </a:r>
            <a:r>
              <a:rPr lang="ko-KR" altLang="en-US" dirty="0">
                <a:solidFill>
                  <a:schemeClr val="bg1"/>
                </a:solidFill>
              </a:rPr>
              <a:t>장 </a:t>
            </a:r>
            <a:r>
              <a:rPr lang="ko-KR" altLang="en-US" strike="sngStrike" dirty="0">
                <a:solidFill>
                  <a:schemeClr val="bg1"/>
                </a:solidFill>
              </a:rPr>
              <a:t>사실 </a:t>
            </a:r>
            <a:r>
              <a:rPr lang="en-US" altLang="ko-KR" strike="sngStrike" dirty="0">
                <a:solidFill>
                  <a:schemeClr val="bg1"/>
                </a:solidFill>
              </a:rPr>
              <a:t>lab</a:t>
            </a:r>
            <a:r>
              <a:rPr lang="ko-KR" altLang="en-US" strike="sngStrike" dirty="0">
                <a:solidFill>
                  <a:schemeClr val="bg1"/>
                </a:solidFill>
              </a:rPr>
              <a:t>최고노예</a:t>
            </a:r>
            <a:r>
              <a:rPr lang="ko-KR" altLang="en-US" dirty="0">
                <a:solidFill>
                  <a:schemeClr val="bg1"/>
                </a:solidFill>
              </a:rPr>
              <a:t>  서비스 기획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E922C-A508-4079-B583-554F80BDB0BA}"/>
              </a:ext>
            </a:extLst>
          </p:cNvPr>
          <p:cNvSpPr txBox="1"/>
          <p:nvPr/>
        </p:nvSpPr>
        <p:spPr>
          <a:xfrm>
            <a:off x="1628775" y="5715000"/>
            <a:ext cx="893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</a:rPr>
              <a:t>최근 </a:t>
            </a:r>
            <a:r>
              <a:rPr lang="ko-KR" altLang="en-US" sz="3200" dirty="0" err="1">
                <a:solidFill>
                  <a:srgbClr val="FFFF00"/>
                </a:solidFill>
              </a:rPr>
              <a:t>개발작</a:t>
            </a:r>
            <a:r>
              <a:rPr lang="ko-KR" altLang="en-US" sz="3200" dirty="0">
                <a:solidFill>
                  <a:srgbClr val="FFFF00"/>
                </a:solidFill>
              </a:rPr>
              <a:t> </a:t>
            </a:r>
            <a:r>
              <a:rPr lang="en-US" altLang="ko-KR" sz="3200" dirty="0">
                <a:solidFill>
                  <a:srgbClr val="FFFF00"/>
                </a:solidFill>
              </a:rPr>
              <a:t>: </a:t>
            </a:r>
            <a:r>
              <a:rPr lang="ko-KR" altLang="en-US" sz="3200" dirty="0" err="1">
                <a:solidFill>
                  <a:srgbClr val="FFFF00"/>
                </a:solidFill>
              </a:rPr>
              <a:t>알파츄</a:t>
            </a:r>
            <a:r>
              <a:rPr lang="en-US" altLang="ko-KR" sz="3200" dirty="0">
                <a:solidFill>
                  <a:srgbClr val="FFFF00"/>
                </a:solidFill>
              </a:rPr>
              <a:t>(</a:t>
            </a:r>
            <a:r>
              <a:rPr lang="ko-KR" altLang="en-US" sz="3200" dirty="0" err="1">
                <a:solidFill>
                  <a:srgbClr val="FFFF00"/>
                </a:solidFill>
              </a:rPr>
              <a:t>피카츄</a:t>
            </a:r>
            <a:r>
              <a:rPr lang="ko-KR" altLang="en-US" sz="3200" dirty="0">
                <a:solidFill>
                  <a:srgbClr val="FFFF00"/>
                </a:solidFill>
              </a:rPr>
              <a:t> 배구 강화학습 봇</a:t>
            </a:r>
            <a:r>
              <a:rPr lang="en-US" altLang="ko-KR" sz="3200" dirty="0">
                <a:solidFill>
                  <a:srgbClr val="FFFF00"/>
                </a:solidFill>
              </a:rPr>
              <a:t>)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6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03620-C029-4A1B-8FE4-A2060CA2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자 이제 트레이딩 결과는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D90CD-7D06-4BF9-8D6F-A43974216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556" b="60784"/>
          <a:stretch/>
        </p:blipFill>
        <p:spPr>
          <a:xfrm>
            <a:off x="1893966" y="3226080"/>
            <a:ext cx="8404067" cy="10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9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file29.uf.tistory.com/image/99B4D83359D4954714C5A7">
            <a:extLst>
              <a:ext uri="{FF2B5EF4-FFF2-40B4-BE49-F238E27FC236}">
                <a16:creationId xmlns:a16="http://schemas.microsoft.com/office/drawing/2014/main" id="{CEBCE0E7-8782-4375-B066-873392B1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394" y="0"/>
            <a:ext cx="6586817" cy="49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AD07A-7BA9-4D3B-ADA0-8E88AF7C8E34}"/>
              </a:ext>
            </a:extLst>
          </p:cNvPr>
          <p:cNvSpPr txBox="1"/>
          <p:nvPr/>
        </p:nvSpPr>
        <p:spPr>
          <a:xfrm>
            <a:off x="2736585" y="5244711"/>
            <a:ext cx="6120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FF00"/>
                </a:solidFill>
              </a:rPr>
              <a:t>다 가져가야만 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algn="ctr"/>
            <a:r>
              <a:rPr lang="ko-KR" altLang="en-US" sz="3200" dirty="0">
                <a:solidFill>
                  <a:srgbClr val="FFFF00"/>
                </a:solidFill>
              </a:rPr>
              <a:t>속이 후련했냐</a:t>
            </a:r>
            <a:r>
              <a:rPr lang="en-US" altLang="ko-KR" sz="3200" dirty="0">
                <a:solidFill>
                  <a:srgbClr val="FFFF00"/>
                </a:solidFill>
              </a:rPr>
              <a:t>~!!!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5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585B3-2819-4B17-8856-5874B1A2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원인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6D5AE3F-7F40-4C7D-9951-57600D17D0D8}"/>
              </a:ext>
            </a:extLst>
          </p:cNvPr>
          <p:cNvSpPr txBox="1">
            <a:spLocks/>
          </p:cNvSpPr>
          <p:nvPr/>
        </p:nvSpPr>
        <p:spPr>
          <a:xfrm>
            <a:off x="838200" y="5817704"/>
            <a:ext cx="10515600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FFFF00"/>
                </a:solidFill>
              </a:rPr>
              <a:t>투자는 심리전 패턴을 읽히면 당한다</a:t>
            </a:r>
            <a:r>
              <a:rPr lang="en-US" altLang="ko-KR" dirty="0">
                <a:solidFill>
                  <a:srgbClr val="FFFF00"/>
                </a:solidFill>
              </a:rPr>
              <a:t>.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B6DABDF-2B26-4EF0-86F5-2A0D7B3C7852}"/>
              </a:ext>
            </a:extLst>
          </p:cNvPr>
          <p:cNvSpPr txBox="1">
            <a:spLocks/>
          </p:cNvSpPr>
          <p:nvPr/>
        </p:nvSpPr>
        <p:spPr>
          <a:xfrm>
            <a:off x="838200" y="2690191"/>
            <a:ext cx="10515600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FFFF00"/>
                </a:solidFill>
              </a:rPr>
              <a:t>내부요인   </a:t>
            </a:r>
            <a:r>
              <a:rPr lang="en-US" altLang="ko-KR" dirty="0">
                <a:solidFill>
                  <a:srgbClr val="FFFF00"/>
                </a:solidFill>
              </a:rPr>
              <a:t>VS</a:t>
            </a:r>
            <a:r>
              <a:rPr lang="ko-KR" altLang="en-US" dirty="0">
                <a:solidFill>
                  <a:srgbClr val="FFFF00"/>
                </a:solidFill>
              </a:rPr>
              <a:t>    외부요인</a:t>
            </a:r>
          </a:p>
        </p:txBody>
      </p:sp>
    </p:spTree>
    <p:extLst>
      <p:ext uri="{BB962C8B-B14F-4D97-AF65-F5344CB8AC3E}">
        <p14:creationId xmlns:p14="http://schemas.microsoft.com/office/powerpoint/2010/main" val="2226240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35024B-4935-4752-BA0D-36AFA1741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8724" r="13490" b="5962"/>
          <a:stretch/>
        </p:blipFill>
        <p:spPr>
          <a:xfrm>
            <a:off x="161365" y="143435"/>
            <a:ext cx="5199529" cy="33182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D28601-D88F-43A5-BD64-591409441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7" t="15408" r="25147" b="8999"/>
          <a:stretch/>
        </p:blipFill>
        <p:spPr>
          <a:xfrm>
            <a:off x="3590534" y="1201271"/>
            <a:ext cx="4190830" cy="33182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A59336-2F4A-4B9B-A1B5-21F98C7F8D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76" t="14623" r="24117" b="12139"/>
          <a:stretch/>
        </p:blipFill>
        <p:spPr>
          <a:xfrm>
            <a:off x="6974540" y="3263154"/>
            <a:ext cx="4034119" cy="303643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9F4FF26-2327-430A-88BB-8742C9125192}"/>
              </a:ext>
            </a:extLst>
          </p:cNvPr>
          <p:cNvSpPr txBox="1">
            <a:spLocks/>
          </p:cNvSpPr>
          <p:nvPr/>
        </p:nvSpPr>
        <p:spPr>
          <a:xfrm>
            <a:off x="838200" y="5817704"/>
            <a:ext cx="4034119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FFFF00"/>
                </a:solidFill>
              </a:rPr>
              <a:t>한강 </a:t>
            </a:r>
            <a:r>
              <a:rPr lang="ko-KR" altLang="en-US" dirty="0" err="1">
                <a:solidFill>
                  <a:srgbClr val="FFFF00"/>
                </a:solidFill>
              </a:rPr>
              <a:t>가버렷</a:t>
            </a:r>
            <a:r>
              <a:rPr lang="en-US" altLang="ko-KR" dirty="0">
                <a:solidFill>
                  <a:srgbClr val="FFFF00"/>
                </a:solidFill>
              </a:rPr>
              <a:t>!!!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21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918D2-2A71-4B29-8D1D-B1150382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FF00"/>
                </a:solidFill>
              </a:rPr>
              <a:t>결론 </a:t>
            </a:r>
            <a:r>
              <a:rPr lang="en-US" altLang="ko-KR" dirty="0">
                <a:solidFill>
                  <a:srgbClr val="FFFF00"/>
                </a:solidFill>
              </a:rPr>
              <a:t>: </a:t>
            </a:r>
            <a:r>
              <a:rPr lang="ko-KR" altLang="en-US" dirty="0">
                <a:solidFill>
                  <a:srgbClr val="FFFF00"/>
                </a:solidFill>
              </a:rPr>
              <a:t>우리 일해서 벌어요</a:t>
            </a:r>
            <a:r>
              <a:rPr lang="en-US" altLang="ko-KR" dirty="0">
                <a:solidFill>
                  <a:srgbClr val="FFFF00"/>
                </a:solidFill>
              </a:rPr>
              <a:t>…..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4098" name="Picture 2" descr="http://mblogthumb1.phinf.naver.net/20131031_268/hrd9807_1383216380524RdX6X_JPEG/IMG_0253.JPG?type=w2">
            <a:extLst>
              <a:ext uri="{FF2B5EF4-FFF2-40B4-BE49-F238E27FC236}">
                <a16:creationId xmlns:a16="http://schemas.microsoft.com/office/drawing/2014/main" id="{7F9DEEF7-1CBD-417D-8135-C9489F08C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09" y="2049276"/>
            <a:ext cx="4004982" cy="411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3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DA65DB-F392-45F6-8AA6-9332784EB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69" b="21389"/>
          <a:stretch/>
        </p:blipFill>
        <p:spPr>
          <a:xfrm rot="16200000">
            <a:off x="645060" y="1943100"/>
            <a:ext cx="3091380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06A5-6C29-4C2E-B71A-460F466369F6}"/>
              </a:ext>
            </a:extLst>
          </p:cNvPr>
          <p:cNvSpPr txBox="1"/>
          <p:nvPr/>
        </p:nvSpPr>
        <p:spPr>
          <a:xfrm>
            <a:off x="1352550" y="5272194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노예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호</a:t>
            </a:r>
            <a:r>
              <a:rPr lang="en-US" altLang="ko-KR" sz="2800" dirty="0">
                <a:solidFill>
                  <a:schemeClr val="bg1"/>
                </a:solidFill>
              </a:rPr>
              <a:t>(26)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8B74A-6469-414C-AAE6-37B3584C868C}"/>
              </a:ext>
            </a:extLst>
          </p:cNvPr>
          <p:cNvSpPr txBox="1"/>
          <p:nvPr/>
        </p:nvSpPr>
        <p:spPr>
          <a:xfrm>
            <a:off x="4011511" y="1283144"/>
            <a:ext cx="8180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FF00"/>
                </a:solidFill>
              </a:rPr>
              <a:t>“&lt;</a:t>
            </a:r>
            <a:r>
              <a:rPr lang="ko-KR" altLang="en-US" sz="3600" dirty="0">
                <a:solidFill>
                  <a:srgbClr val="FFFF00"/>
                </a:solidFill>
              </a:rPr>
              <a:t>노예</a:t>
            </a:r>
            <a:r>
              <a:rPr lang="en-US" altLang="ko-KR" sz="3600" dirty="0">
                <a:solidFill>
                  <a:srgbClr val="FFFF00"/>
                </a:solidFill>
              </a:rPr>
              <a:t>&gt;</a:t>
            </a:r>
            <a:r>
              <a:rPr lang="ko-KR" altLang="en-US" sz="3600" dirty="0">
                <a:solidFill>
                  <a:srgbClr val="FFFF00"/>
                </a:solidFill>
              </a:rPr>
              <a:t> 이 얼마나 기발한 말입니까</a:t>
            </a:r>
            <a:r>
              <a:rPr lang="en-US" altLang="ko-KR" sz="3600" dirty="0">
                <a:solidFill>
                  <a:srgbClr val="FFFF00"/>
                </a:solidFill>
              </a:rPr>
              <a:t>?!</a:t>
            </a:r>
          </a:p>
          <a:p>
            <a:r>
              <a:rPr lang="en-US" altLang="ko-KR" sz="3600" dirty="0">
                <a:solidFill>
                  <a:srgbClr val="FFFF00"/>
                </a:solidFill>
              </a:rPr>
              <a:t>&lt;</a:t>
            </a:r>
            <a:r>
              <a:rPr lang="ko-KR" altLang="en-US" sz="3600" dirty="0">
                <a:solidFill>
                  <a:srgbClr val="FFFF00"/>
                </a:solidFill>
              </a:rPr>
              <a:t>노</a:t>
            </a:r>
            <a:r>
              <a:rPr lang="en-US" altLang="ko-KR" sz="3600" dirty="0">
                <a:solidFill>
                  <a:srgbClr val="FFFF00"/>
                </a:solidFill>
              </a:rPr>
              <a:t>&gt;</a:t>
            </a:r>
            <a:r>
              <a:rPr lang="ko-KR" altLang="en-US" sz="3600" dirty="0">
                <a:solidFill>
                  <a:srgbClr val="FFFF00"/>
                </a:solidFill>
              </a:rPr>
              <a:t>도 아니고 </a:t>
            </a:r>
            <a:r>
              <a:rPr lang="en-US" altLang="ko-KR" sz="3600" dirty="0">
                <a:solidFill>
                  <a:srgbClr val="FFFF00"/>
                </a:solidFill>
              </a:rPr>
              <a:t>&lt;</a:t>
            </a:r>
            <a:r>
              <a:rPr lang="ko-KR" altLang="en-US" sz="3600" dirty="0" err="1">
                <a:solidFill>
                  <a:srgbClr val="FFFF00"/>
                </a:solidFill>
              </a:rPr>
              <a:t>예쓰</a:t>
            </a:r>
            <a:r>
              <a:rPr lang="en-US" altLang="ko-KR" sz="3600" dirty="0">
                <a:solidFill>
                  <a:srgbClr val="FFFF00"/>
                </a:solidFill>
              </a:rPr>
              <a:t>&gt;</a:t>
            </a:r>
            <a:r>
              <a:rPr lang="ko-KR" altLang="en-US" sz="3600" dirty="0">
                <a:solidFill>
                  <a:srgbClr val="FFFF00"/>
                </a:solidFill>
              </a:rPr>
              <a:t>도 아니고</a:t>
            </a:r>
            <a:r>
              <a:rPr lang="en-US" altLang="ko-KR" sz="3600" dirty="0">
                <a:solidFill>
                  <a:srgbClr val="FFFF00"/>
                </a:solidFill>
              </a:rPr>
              <a:t>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FC713D1-0DF8-40FA-A9BA-CB067849B6E7}"/>
              </a:ext>
            </a:extLst>
          </p:cNvPr>
          <p:cNvSpPr txBox="1">
            <a:spLocks/>
          </p:cNvSpPr>
          <p:nvPr/>
        </p:nvSpPr>
        <p:spPr>
          <a:xfrm>
            <a:off x="5205179" y="5105903"/>
            <a:ext cx="5322309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dirty="0">
                <a:solidFill>
                  <a:schemeClr val="bg1"/>
                </a:solidFill>
              </a:rPr>
              <a:t>감사합니다</a:t>
            </a:r>
            <a:r>
              <a:rPr lang="en-US" altLang="ko-KR" sz="7200" dirty="0">
                <a:solidFill>
                  <a:schemeClr val="bg1"/>
                </a:solidFill>
              </a:rPr>
              <a:t>.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6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63D5-CC8B-4992-AF80-57710F33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우리 이제 서울로 가야하지 </a:t>
            </a:r>
            <a:r>
              <a:rPr lang="ko-KR" altLang="en-US" dirty="0" err="1">
                <a:solidFill>
                  <a:schemeClr val="bg1"/>
                </a:solidFill>
              </a:rPr>
              <a:t>않겠니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8EC68A-12A0-4580-8A15-00F6C1BE3E71}"/>
              </a:ext>
            </a:extLst>
          </p:cNvPr>
          <p:cNvGrpSpPr/>
          <p:nvPr/>
        </p:nvGrpSpPr>
        <p:grpSpPr>
          <a:xfrm>
            <a:off x="4864230" y="1587328"/>
            <a:ext cx="2463542" cy="3284723"/>
            <a:chOff x="4864230" y="1587328"/>
            <a:chExt cx="2463542" cy="3284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EACFD4-6E69-40AF-A015-5F9196BDE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53639" y="1997919"/>
              <a:ext cx="3284723" cy="24635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46B15C7-0DED-4315-A034-50B907BBD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5906" y="4071938"/>
              <a:ext cx="1500188" cy="56001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DE4446-9FE2-4933-A94D-F2F143222336}"/>
              </a:ext>
            </a:extLst>
          </p:cNvPr>
          <p:cNvSpPr txBox="1"/>
          <p:nvPr/>
        </p:nvSpPr>
        <p:spPr>
          <a:xfrm>
            <a:off x="3409950" y="5447924"/>
            <a:ext cx="657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FF00"/>
                </a:solidFill>
              </a:rPr>
              <a:t>근데 무슨 돈으로</a:t>
            </a:r>
            <a:r>
              <a:rPr lang="en-US" altLang="ko-KR" sz="3600" dirty="0">
                <a:solidFill>
                  <a:srgbClr val="FFFF00"/>
                </a:solidFill>
              </a:rPr>
              <a:t>???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1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42ED63-3355-4CFE-862C-831114F3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820823"/>
            <a:ext cx="7078614" cy="3979777"/>
          </a:xfrm>
          <a:prstGeom prst="rect">
            <a:avLst/>
          </a:prstGeom>
        </p:spPr>
      </p:pic>
      <p:pic>
        <p:nvPicPr>
          <p:cNvPr id="4098" name="Picture 2" descr="http://realnews.co.kr/wp-content/uploads/2017/06/bitcoin-700.jpg">
            <a:extLst>
              <a:ext uri="{FF2B5EF4-FFF2-40B4-BE49-F238E27FC236}">
                <a16:creationId xmlns:a16="http://schemas.microsoft.com/office/drawing/2014/main" id="{E8DA44C8-486E-43CF-AB68-C974D56B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20822"/>
            <a:ext cx="3880994" cy="20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5728C6A-FCEA-424B-86AA-62F88224559B}"/>
              </a:ext>
            </a:extLst>
          </p:cNvPr>
          <p:cNvGrpSpPr/>
          <p:nvPr/>
        </p:nvGrpSpPr>
        <p:grpSpPr>
          <a:xfrm>
            <a:off x="457200" y="3117288"/>
            <a:ext cx="3905250" cy="1683312"/>
            <a:chOff x="-1314450" y="3503527"/>
            <a:chExt cx="6134100" cy="30861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800EC0-91C9-46CA-B28C-7A0A502ECDEB}"/>
                </a:ext>
              </a:extLst>
            </p:cNvPr>
            <p:cNvSpPr/>
            <p:nvPr/>
          </p:nvSpPr>
          <p:spPr>
            <a:xfrm>
              <a:off x="-1314450" y="3503527"/>
              <a:ext cx="6134100" cy="3067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 descr="https://steemit-production-imageproxy-upload.s3.amazonaws.com/DQmPRWu3xN4nzXQKBEHD17dTWvhZZvjJt8TjsTg5ZsfoMzq">
              <a:extLst>
                <a:ext uri="{FF2B5EF4-FFF2-40B4-BE49-F238E27FC236}">
                  <a16:creationId xmlns:a16="http://schemas.microsoft.com/office/drawing/2014/main" id="{18CCEE59-E4DB-4BF5-B32B-55D425533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14450" y="3541627"/>
              <a:ext cx="609600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9DE7CD-14BF-4FD1-892F-76719D2D9120}"/>
              </a:ext>
            </a:extLst>
          </p:cNvPr>
          <p:cNvSpPr txBox="1"/>
          <p:nvPr/>
        </p:nvSpPr>
        <p:spPr>
          <a:xfrm>
            <a:off x="1257300" y="482138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Cryptocurrency </a:t>
            </a:r>
            <a:r>
              <a:rPr lang="ko-KR" altLang="en-US" sz="4400" dirty="0">
                <a:solidFill>
                  <a:schemeClr val="bg1"/>
                </a:solidFill>
              </a:rPr>
              <a:t>어때</a:t>
            </a:r>
            <a:r>
              <a:rPr lang="en-US" altLang="ko-KR" sz="4400" dirty="0">
                <a:solidFill>
                  <a:schemeClr val="bg1"/>
                </a:solidFill>
              </a:rPr>
              <a:t>?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6879C-6979-4D14-850F-569D9A26D7C0}"/>
              </a:ext>
            </a:extLst>
          </p:cNvPr>
          <p:cNvSpPr txBox="1"/>
          <p:nvPr/>
        </p:nvSpPr>
        <p:spPr>
          <a:xfrm>
            <a:off x="1257300" y="588818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trike="sngStrike" dirty="0">
                <a:solidFill>
                  <a:srgbClr val="FFFF00"/>
                </a:solidFill>
              </a:rPr>
              <a:t>이때 누가 말렸어야 했다</a:t>
            </a:r>
          </a:p>
        </p:txBody>
      </p:sp>
    </p:spTree>
    <p:extLst>
      <p:ext uri="{BB962C8B-B14F-4D97-AF65-F5344CB8AC3E}">
        <p14:creationId xmlns:p14="http://schemas.microsoft.com/office/powerpoint/2010/main" val="17941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AE24D-6A39-481D-B32D-8A2C94AA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노답마인드</a:t>
            </a:r>
            <a:r>
              <a:rPr lang="ko-KR" altLang="en-US" dirty="0">
                <a:solidFill>
                  <a:schemeClr val="bg1"/>
                </a:solidFill>
              </a:rPr>
              <a:t> 행복회로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BECAB-6DC7-4EB6-9748-77A8FF16B6EF}"/>
              </a:ext>
            </a:extLst>
          </p:cNvPr>
          <p:cNvSpPr txBox="1"/>
          <p:nvPr/>
        </p:nvSpPr>
        <p:spPr>
          <a:xfrm>
            <a:off x="1085850" y="1868632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우린 이제 </a:t>
            </a:r>
            <a:r>
              <a:rPr lang="ko-KR" altLang="en-US" sz="2800" dirty="0" err="1">
                <a:solidFill>
                  <a:schemeClr val="bg1"/>
                </a:solidFill>
              </a:rPr>
              <a:t>서울가야한다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BB0E2-8C0F-44E8-B4D8-6A139551E025}"/>
              </a:ext>
            </a:extLst>
          </p:cNvPr>
          <p:cNvSpPr txBox="1"/>
          <p:nvPr/>
        </p:nvSpPr>
        <p:spPr>
          <a:xfrm>
            <a:off x="3095625" y="2738249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돈을 만들어야 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7BA56-2335-4289-82F7-E3DCA306D99E}"/>
              </a:ext>
            </a:extLst>
          </p:cNvPr>
          <p:cNvSpPr txBox="1"/>
          <p:nvPr/>
        </p:nvSpPr>
        <p:spPr>
          <a:xfrm>
            <a:off x="4914900" y="3596532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</a:rPr>
              <a:t>암호화폐 시세 </a:t>
            </a:r>
            <a:r>
              <a:rPr lang="ko-KR" altLang="en-US" sz="2800" dirty="0" err="1">
                <a:solidFill>
                  <a:schemeClr val="bg1"/>
                </a:solidFill>
              </a:rPr>
              <a:t>데이터분석한다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5354B-38CB-402B-A042-08C5FAF0796F}"/>
              </a:ext>
            </a:extLst>
          </p:cNvPr>
          <p:cNvSpPr txBox="1"/>
          <p:nvPr/>
        </p:nvSpPr>
        <p:spPr>
          <a:xfrm>
            <a:off x="7362825" y="4421667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정확하게 예측한다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5AEE-5591-472A-BB21-0C437CEA373F}"/>
              </a:ext>
            </a:extLst>
          </p:cNvPr>
          <p:cNvSpPr txBox="1"/>
          <p:nvPr/>
        </p:nvSpPr>
        <p:spPr>
          <a:xfrm>
            <a:off x="3362324" y="5207610"/>
            <a:ext cx="4467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FF00"/>
                </a:solidFill>
              </a:rPr>
              <a:t>그럼 우린 부자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57A409C-E097-45A2-A817-E97FA9D922DE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2353308" y="2257541"/>
            <a:ext cx="617859" cy="86677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BDEC910-3C80-4C54-807A-8EBD5309B8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9245" y="3153703"/>
            <a:ext cx="617859" cy="86677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FE7605D-FBB9-4C66-AEFC-4259EC18F1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39561" y="3976414"/>
            <a:ext cx="617859" cy="86677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354AA4A-BFC5-4546-B600-BB1E942B66DF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8292743" y="4481696"/>
            <a:ext cx="616666" cy="1543048"/>
          </a:xfrm>
          <a:prstGeom prst="bentConnector2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91858D-2E53-4F4D-AF93-E823AEADEBA0}"/>
              </a:ext>
            </a:extLst>
          </p:cNvPr>
          <p:cNvSpPr txBox="1"/>
          <p:nvPr/>
        </p:nvSpPr>
        <p:spPr>
          <a:xfrm>
            <a:off x="1257300" y="588818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trike="sngStrike" dirty="0">
                <a:solidFill>
                  <a:srgbClr val="FFFF00"/>
                </a:solidFill>
              </a:rPr>
              <a:t>이때 누가 말렸어야 했다</a:t>
            </a:r>
          </a:p>
        </p:txBody>
      </p:sp>
    </p:spTree>
    <p:extLst>
      <p:ext uri="{BB962C8B-B14F-4D97-AF65-F5344CB8AC3E}">
        <p14:creationId xmlns:p14="http://schemas.microsoft.com/office/powerpoint/2010/main" val="5082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8C58D-9226-48ED-877E-FF2D5BBD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잠깐 근데 차트 잘 보는 사람 있어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cfile2.uf.tistory.com/image/2550474152A94AF725D62E">
            <a:extLst>
              <a:ext uri="{FF2B5EF4-FFF2-40B4-BE49-F238E27FC236}">
                <a16:creationId xmlns:a16="http://schemas.microsoft.com/office/drawing/2014/main" id="{4842DAF6-39C4-4CAE-87D1-74858AD1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690688"/>
            <a:ext cx="3086100" cy="44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2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34CB5-3518-4F52-A8ED-9000B8F9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선생님 좀 가르쳐주세요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34D11B-AB78-4C0E-813D-AB3E3DBD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90688"/>
            <a:ext cx="6819900" cy="4250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64D90-F535-496E-94FF-2C9A6E962EFD}"/>
              </a:ext>
            </a:extLst>
          </p:cNvPr>
          <p:cNvSpPr txBox="1"/>
          <p:nvPr/>
        </p:nvSpPr>
        <p:spPr>
          <a:xfrm>
            <a:off x="7562850" y="1969243"/>
            <a:ext cx="4457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봉차트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거래량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스프레드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매수체결은 매도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호가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채결강도가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볼린저밴드가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횡보장일때는 </a:t>
            </a:r>
            <a:r>
              <a:rPr lang="ko-KR" altLang="en-US" dirty="0" err="1">
                <a:solidFill>
                  <a:schemeClr val="bg1"/>
                </a:solidFill>
              </a:rPr>
              <a:t>블라블라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0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545</Words>
  <Application>Microsoft Office PowerPoint</Application>
  <PresentationFormat>와이드스크린</PresentationFormat>
  <Paragraphs>147</Paragraphs>
  <Slides>45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Cambria Math</vt:lpstr>
      <vt:lpstr>Office 테마</vt:lpstr>
      <vt:lpstr>생계형 데이터분석 : 코인시세예측하기</vt:lpstr>
      <vt:lpstr>팀소개 먼저 할게요</vt:lpstr>
      <vt:lpstr>팀소개 먼저 할게요</vt:lpstr>
      <vt:lpstr>노답삼형제 연구실노예들 노답마인드</vt:lpstr>
      <vt:lpstr>우리 이제 서울로 가야하지 않겠니?</vt:lpstr>
      <vt:lpstr>PowerPoint 프레젠테이션</vt:lpstr>
      <vt:lpstr>노답마인드 행복회로</vt:lpstr>
      <vt:lpstr>잠깐 근데 차트 잘 보는 사람 있어?</vt:lpstr>
      <vt:lpstr>선생님 좀 가르쳐주세요</vt:lpstr>
      <vt:lpstr>PowerPoint 프레젠테이션</vt:lpstr>
      <vt:lpstr>결국엔 중요한건</vt:lpstr>
      <vt:lpstr>분석방법</vt:lpstr>
      <vt:lpstr>지표로 분석하기</vt:lpstr>
      <vt:lpstr>Time series data</vt:lpstr>
      <vt:lpstr>아..맞다 일단 데이터부터 있어야되지?!</vt:lpstr>
      <vt:lpstr>PowerPoint 프레젠테이션</vt:lpstr>
      <vt:lpstr>PowerPoint 프레젠테이션</vt:lpstr>
      <vt:lpstr>PowerPoint 프레젠테이션</vt:lpstr>
      <vt:lpstr>이거 가지고 부족해</vt:lpstr>
      <vt:lpstr>이떄쯤부터 변태들 영역</vt:lpstr>
      <vt:lpstr>통계학적 분석</vt:lpstr>
      <vt:lpstr>AR(Auto-Reggressive) 모델</vt:lpstr>
      <vt:lpstr>MA(Moving Average) model</vt:lpstr>
      <vt:lpstr>ACF(Auto Correlation Function)</vt:lpstr>
      <vt:lpstr>PowerPoint 프레젠테이션</vt:lpstr>
      <vt:lpstr>PowerPoint 프레젠테이션</vt:lpstr>
      <vt:lpstr>통계학적 분석</vt:lpstr>
      <vt:lpstr>Cointegration?</vt:lpstr>
      <vt:lpstr>Cointegration</vt:lpstr>
      <vt:lpstr>ACF 측정</vt:lpstr>
      <vt:lpstr>AR모델로 예측해봤습니다.</vt:lpstr>
      <vt:lpstr>한강이 잠시 보였습니다.</vt:lpstr>
      <vt:lpstr>심혈을 기울여 ARIMA를 해봤습니다.(Bitumb)</vt:lpstr>
      <vt:lpstr>PowerPoint 프레젠테이션</vt:lpstr>
      <vt:lpstr>심혈을 기울여 ARIMA를 해봤습니다.(BitTrex)</vt:lpstr>
      <vt:lpstr>PowerPoint 프레젠테이션</vt:lpstr>
      <vt:lpstr>분석방법</vt:lpstr>
      <vt:lpstr>RNN(Regressive Neural Network)</vt:lpstr>
      <vt:lpstr>RNN 가즈아</vt:lpstr>
      <vt:lpstr>자 이제 트레이딩 결과는?</vt:lpstr>
      <vt:lpstr>PowerPoint 프레젠테이션</vt:lpstr>
      <vt:lpstr>원인</vt:lpstr>
      <vt:lpstr>PowerPoint 프레젠테이션</vt:lpstr>
      <vt:lpstr>결론 : 우리 일해서 벌어요…..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생계형 데이터분석 : 코인시세예측하기</dc:title>
  <dc:creator>윤성국</dc:creator>
  <cp:lastModifiedBy>윤성국</cp:lastModifiedBy>
  <cp:revision>29</cp:revision>
  <dcterms:created xsi:type="dcterms:W3CDTF">2018-02-03T20:22:02Z</dcterms:created>
  <dcterms:modified xsi:type="dcterms:W3CDTF">2018-02-05T06:01:03Z</dcterms:modified>
</cp:coreProperties>
</file>